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handoutMasterIdLst>
    <p:handoutMasterId r:id="rId38"/>
  </p:handoutMasterIdLst>
  <p:sldIdLst>
    <p:sldId id="281" r:id="rId2"/>
    <p:sldId id="274" r:id="rId3"/>
    <p:sldId id="275" r:id="rId4"/>
    <p:sldId id="287" r:id="rId5"/>
    <p:sldId id="288" r:id="rId6"/>
    <p:sldId id="299" r:id="rId7"/>
    <p:sldId id="298" r:id="rId8"/>
    <p:sldId id="293" r:id="rId9"/>
    <p:sldId id="290" r:id="rId10"/>
    <p:sldId id="295" r:id="rId11"/>
    <p:sldId id="303" r:id="rId12"/>
    <p:sldId id="304" r:id="rId13"/>
    <p:sldId id="312" r:id="rId14"/>
    <p:sldId id="292" r:id="rId15"/>
    <p:sldId id="289" r:id="rId16"/>
    <p:sldId id="291" r:id="rId17"/>
    <p:sldId id="296" r:id="rId18"/>
    <p:sldId id="277" r:id="rId19"/>
    <p:sldId id="278" r:id="rId20"/>
    <p:sldId id="279" r:id="rId21"/>
    <p:sldId id="280" r:id="rId22"/>
    <p:sldId id="310" r:id="rId23"/>
    <p:sldId id="301" r:id="rId24"/>
    <p:sldId id="283" r:id="rId25"/>
    <p:sldId id="311" r:id="rId26"/>
    <p:sldId id="282" r:id="rId27"/>
    <p:sldId id="284" r:id="rId28"/>
    <p:sldId id="294" r:id="rId29"/>
    <p:sldId id="285" r:id="rId30"/>
    <p:sldId id="286" r:id="rId31"/>
    <p:sldId id="300" r:id="rId32"/>
    <p:sldId id="307" r:id="rId33"/>
    <p:sldId id="309" r:id="rId34"/>
    <p:sldId id="308" r:id="rId35"/>
    <p:sldId id="306" r:id="rId36"/>
    <p:sldId id="302" r:id="rId37"/>
  </p:sldIdLst>
  <p:sldSz cx="9144000" cy="6858000" type="screen4x3"/>
  <p:notesSz cx="6735763" cy="9866313"/>
  <p:defaultTextStyle>
    <a:defPPr>
      <a:defRPr lang="lv-LV"/>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9756" autoAdjust="0"/>
  </p:normalViewPr>
  <p:slideViewPr>
    <p:cSldViewPr>
      <p:cViewPr>
        <p:scale>
          <a:sx n="100" d="100"/>
          <a:sy n="100" d="100"/>
        </p:scale>
        <p:origin x="-7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pPr>
              <a:defRPr/>
            </a:pPr>
            <a:endParaRPr lang="lv-LV"/>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pPr>
              <a:defRPr/>
            </a:pPr>
            <a:fld id="{11895EE6-EF7A-4AEE-9CDC-5D63E35377EA}" type="datetimeFigureOut">
              <a:rPr lang="lv-LV"/>
              <a:pPr>
                <a:defRPr/>
              </a:pPr>
              <a:t>2016.01.28.</a:t>
            </a:fld>
            <a:endParaRPr lang="lv-LV"/>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pPr>
              <a:defRPr/>
            </a:pPr>
            <a:endParaRPr lang="lv-LV"/>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pPr>
              <a:defRPr/>
            </a:pPr>
            <a:fld id="{13DDAA01-4BB2-4C18-8841-CD3122A24BB2}" type="slidenum">
              <a:rPr lang="lv-LV"/>
              <a:pPr>
                <a:defRPr/>
              </a:pPr>
              <a:t>‹#›</a:t>
            </a:fld>
            <a:endParaRPr lang="lv-LV"/>
          </a:p>
        </p:txBody>
      </p:sp>
    </p:spTree>
    <p:extLst>
      <p:ext uri="{BB962C8B-B14F-4D97-AF65-F5344CB8AC3E}">
        <p14:creationId xmlns="" xmlns:p14="http://schemas.microsoft.com/office/powerpoint/2010/main" val="120227088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fld id="{E29F9EA9-1D59-4FFC-8BA4-8D89EEC61FDE}" type="datetimeFigureOut">
              <a:rPr lang="lv-LV" smtClean="0"/>
              <a:pPr>
                <a:defRPr/>
              </a:pPr>
              <a:t>2016.01.28.</a:t>
            </a:fld>
            <a:endParaRPr lang="lv-LV"/>
          </a:p>
        </p:txBody>
      </p:sp>
      <p:sp>
        <p:nvSpPr>
          <p:cNvPr id="2" name="Footer Placeholder 1"/>
          <p:cNvSpPr>
            <a:spLocks noGrp="1"/>
          </p:cNvSpPr>
          <p:nvPr>
            <p:ph type="ftr" sz="quarter" idx="11"/>
          </p:nvPr>
        </p:nvSpPr>
        <p:spPr/>
        <p:txBody>
          <a:bodyPr/>
          <a:lstStyle/>
          <a:p>
            <a:pPr>
              <a:defRPr/>
            </a:pPr>
            <a:endParaRPr lang="lv-LV"/>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37A3FE0F-9B81-443D-8F3C-3157F8221161}" type="slidenum">
              <a:rPr lang="lv-LV" smtClean="0"/>
              <a:pPr>
                <a:defRPr/>
              </a:pPr>
              <a:t>‹#›</a:t>
            </a:fld>
            <a:endParaRPr lang="lv-LV"/>
          </a:p>
        </p:txBody>
      </p:sp>
    </p:spTree>
  </p:cSld>
  <p:clrMapOvr>
    <a:masterClrMapping/>
  </p:clrMapOvr>
  <p:transition>
    <p:zo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E28D58F3-73AE-4152-B8C3-CEF55578826C}" type="datetimeFigureOut">
              <a:rPr lang="lv-LV" smtClean="0"/>
              <a:pPr>
                <a:defRPr/>
              </a:pPr>
              <a:t>2016.01.28.</a:t>
            </a:fld>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4C671A13-7F59-492C-A9DA-5FB6A49CAF0A}" type="slidenum">
              <a:rPr lang="lv-LV" smtClean="0"/>
              <a:pPr>
                <a:defRPr/>
              </a:pPr>
              <a:t>‹#›</a:t>
            </a:fld>
            <a:endParaRPr lang="lv-LV"/>
          </a:p>
        </p:txBody>
      </p:sp>
    </p:spTree>
  </p:cSld>
  <p:clrMapOvr>
    <a:masterClrMapping/>
  </p:clrMapOvr>
  <p:transition>
    <p:zo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3DD7D62-FB87-42CB-9017-DE7AE82C07A0}" type="datetimeFigureOut">
              <a:rPr lang="lv-LV" smtClean="0"/>
              <a:pPr>
                <a:defRPr/>
              </a:pPr>
              <a:t>2016.01.28.</a:t>
            </a:fld>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031E6132-1A6D-403C-B6A5-D972AC659F8A}" type="slidenum">
              <a:rPr lang="lv-LV" smtClean="0"/>
              <a:pPr>
                <a:defRPr/>
              </a:pPr>
              <a:t>‹#›</a:t>
            </a:fld>
            <a:endParaRPr lang="lv-LV"/>
          </a:p>
        </p:txBody>
      </p:sp>
    </p:spTree>
  </p:cSld>
  <p:clrMapOvr>
    <a:masterClrMapping/>
  </p:clrMapOvr>
  <p:transition>
    <p:zo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A76582FD-BEC5-41D8-BACE-8078502B7464}" type="datetimeFigureOut">
              <a:rPr lang="lv-LV" smtClean="0"/>
              <a:pPr>
                <a:defRPr/>
              </a:pPr>
              <a:t>2016.01.28.</a:t>
            </a:fld>
            <a:endParaRPr lang="lv-LV"/>
          </a:p>
        </p:txBody>
      </p:sp>
      <p:sp>
        <p:nvSpPr>
          <p:cNvPr id="19" name="Footer Placeholder 18"/>
          <p:cNvSpPr>
            <a:spLocks noGrp="1"/>
          </p:cNvSpPr>
          <p:nvPr>
            <p:ph type="ftr" sz="quarter" idx="11"/>
          </p:nvPr>
        </p:nvSpPr>
        <p:spPr>
          <a:xfrm>
            <a:off x="3581400" y="76200"/>
            <a:ext cx="2895600" cy="288925"/>
          </a:xfrm>
        </p:spPr>
        <p:txBody>
          <a:bodyPr/>
          <a:lstStyle/>
          <a:p>
            <a:pPr>
              <a:defRPr/>
            </a:pPr>
            <a:endParaRPr lang="lv-LV"/>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58B3C3F2-E66D-44A8-AD3A-28DD15162283}" type="slidenum">
              <a:rPr lang="lv-LV" smtClean="0"/>
              <a:pPr>
                <a:defRPr/>
              </a:pPr>
              <a:t>‹#›</a:t>
            </a:fld>
            <a:endParaRPr lang="lv-LV"/>
          </a:p>
        </p:txBody>
      </p:sp>
    </p:spTree>
  </p:cSld>
  <p:clrMapOvr>
    <a:masterClrMapping/>
  </p:clrMapOvr>
  <p:transition>
    <p:zo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fld id="{FA94860B-B48F-4550-8293-31DDA1D266C6}" type="datetimeFigureOut">
              <a:rPr lang="lv-LV" smtClean="0"/>
              <a:pPr>
                <a:defRPr/>
              </a:pPr>
              <a:t>2016.01.28.</a:t>
            </a:fld>
            <a:endParaRPr lang="lv-LV"/>
          </a:p>
        </p:txBody>
      </p:sp>
      <p:sp>
        <p:nvSpPr>
          <p:cNvPr id="11" name="Footer Placeholder 10"/>
          <p:cNvSpPr>
            <a:spLocks noGrp="1"/>
          </p:cNvSpPr>
          <p:nvPr>
            <p:ph type="ftr" sz="quarter" idx="11"/>
          </p:nvPr>
        </p:nvSpPr>
        <p:spPr/>
        <p:txBody>
          <a:bodyPr/>
          <a:lstStyle/>
          <a:p>
            <a:pPr>
              <a:defRPr/>
            </a:pPr>
            <a:endParaRPr lang="lv-LV"/>
          </a:p>
        </p:txBody>
      </p:sp>
      <p:sp>
        <p:nvSpPr>
          <p:cNvPr id="16" name="Slide Number Placeholder 15"/>
          <p:cNvSpPr>
            <a:spLocks noGrp="1"/>
          </p:cNvSpPr>
          <p:nvPr>
            <p:ph type="sldNum" sz="quarter" idx="12"/>
          </p:nvPr>
        </p:nvSpPr>
        <p:spPr/>
        <p:txBody>
          <a:bodyPr/>
          <a:lstStyle/>
          <a:p>
            <a:pPr>
              <a:defRPr/>
            </a:pPr>
            <a:fld id="{6BC3E443-5D91-40BE-BABF-42275B4D4D85}" type="slidenum">
              <a:rPr lang="lv-LV" smtClean="0"/>
              <a:pPr>
                <a:defRPr/>
              </a:pPr>
              <a:t>‹#›</a:t>
            </a:fld>
            <a:endParaRPr lang="lv-LV"/>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zo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fld id="{D0AF826A-BF8E-477A-B358-A0514C8D7438}" type="datetimeFigureOut">
              <a:rPr lang="lv-LV" smtClean="0"/>
              <a:pPr>
                <a:defRPr/>
              </a:pPr>
              <a:t>2016.01.28.</a:t>
            </a:fld>
            <a:endParaRPr lang="lv-LV"/>
          </a:p>
        </p:txBody>
      </p:sp>
      <p:sp>
        <p:nvSpPr>
          <p:cNvPr id="10" name="Footer Placeholder 9"/>
          <p:cNvSpPr>
            <a:spLocks noGrp="1"/>
          </p:cNvSpPr>
          <p:nvPr>
            <p:ph type="ftr" sz="quarter" idx="11"/>
          </p:nvPr>
        </p:nvSpPr>
        <p:spPr/>
        <p:txBody>
          <a:bodyPr/>
          <a:lstStyle/>
          <a:p>
            <a:pPr>
              <a:defRPr/>
            </a:pPr>
            <a:endParaRPr lang="lv-LV"/>
          </a:p>
        </p:txBody>
      </p:sp>
      <p:sp>
        <p:nvSpPr>
          <p:cNvPr id="31" name="Slide Number Placeholder 30"/>
          <p:cNvSpPr>
            <a:spLocks noGrp="1"/>
          </p:cNvSpPr>
          <p:nvPr>
            <p:ph type="sldNum" sz="quarter" idx="12"/>
          </p:nvPr>
        </p:nvSpPr>
        <p:spPr/>
        <p:txBody>
          <a:bodyPr/>
          <a:lstStyle/>
          <a:p>
            <a:pPr>
              <a:defRPr/>
            </a:pPr>
            <a:fld id="{70F91315-78BF-49B5-940C-4EBBF4D79E82}" type="slidenum">
              <a:rPr lang="lv-LV" smtClean="0"/>
              <a:pPr>
                <a:defRPr/>
              </a:pPr>
              <a:t>‹#›</a:t>
            </a:fld>
            <a:endParaRPr lang="lv-LV"/>
          </a:p>
        </p:txBody>
      </p:sp>
    </p:spTree>
  </p:cSld>
  <p:clrMapOvr>
    <a:masterClrMapping/>
  </p:clrMapOvr>
  <p:transition>
    <p:zo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fld id="{5B6564EF-7808-4647-B5F3-FDB395E9332D}" type="datetimeFigureOut">
              <a:rPr lang="lv-LV" smtClean="0"/>
              <a:pPr>
                <a:defRPr/>
              </a:pPr>
              <a:t>2016.01.28.</a:t>
            </a:fld>
            <a:endParaRPr lang="lv-LV"/>
          </a:p>
        </p:txBody>
      </p:sp>
      <p:sp>
        <p:nvSpPr>
          <p:cNvPr id="6" name="Footer Placeholder 5"/>
          <p:cNvSpPr>
            <a:spLocks noGrp="1"/>
          </p:cNvSpPr>
          <p:nvPr>
            <p:ph type="ftr" sz="quarter" idx="11"/>
          </p:nvPr>
        </p:nvSpPr>
        <p:spPr/>
        <p:txBody>
          <a:bodyPr/>
          <a:lstStyle/>
          <a:p>
            <a:pPr>
              <a:defRPr/>
            </a:pPr>
            <a:endParaRPr lang="lv-LV"/>
          </a:p>
        </p:txBody>
      </p:sp>
      <p:sp>
        <p:nvSpPr>
          <p:cNvPr id="7" name="Slide Number Placeholder 6"/>
          <p:cNvSpPr>
            <a:spLocks noGrp="1"/>
          </p:cNvSpPr>
          <p:nvPr>
            <p:ph type="sldNum" sz="quarter" idx="12"/>
          </p:nvPr>
        </p:nvSpPr>
        <p:spPr>
          <a:xfrm>
            <a:off x="8229600" y="6477000"/>
            <a:ext cx="762000" cy="246888"/>
          </a:xfrm>
        </p:spPr>
        <p:txBody>
          <a:bodyPr/>
          <a:lstStyle/>
          <a:p>
            <a:pPr>
              <a:defRPr/>
            </a:pPr>
            <a:fld id="{9F726304-0841-4667-86BB-95D160B79338}" type="slidenum">
              <a:rPr lang="lv-LV" smtClean="0"/>
              <a:pPr>
                <a:defRPr/>
              </a:pPr>
              <a:t>‹#›</a:t>
            </a:fld>
            <a:endParaRPr lang="lv-LV"/>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zo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60A65ED5-7485-4BB5-A8BF-A5CE674EB335}" type="datetimeFigureOut">
              <a:rPr lang="lv-LV" smtClean="0"/>
              <a:pPr>
                <a:defRPr/>
              </a:pPr>
              <a:t>2016.01.28.</a:t>
            </a:fld>
            <a:endParaRPr lang="lv-LV"/>
          </a:p>
        </p:txBody>
      </p:sp>
      <p:sp>
        <p:nvSpPr>
          <p:cNvPr id="21" name="Footer Placeholder 20"/>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C30FF252-72F3-49C8-93D3-0B44CA574CD2}" type="slidenum">
              <a:rPr lang="lv-LV" smtClean="0"/>
              <a:pPr>
                <a:defRPr/>
              </a:pPr>
              <a:t>‹#›</a:t>
            </a:fld>
            <a:endParaRPr lang="lv-LV"/>
          </a:p>
        </p:txBody>
      </p:sp>
    </p:spTree>
  </p:cSld>
  <p:clrMapOvr>
    <a:masterClrMapping/>
  </p:clrMapOvr>
  <p:transition>
    <p:zo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AEA0270F-CF03-4F79-A30C-2396FE500043}" type="datetimeFigureOut">
              <a:rPr lang="lv-LV" smtClean="0"/>
              <a:pPr>
                <a:defRPr/>
              </a:pPr>
              <a:t>2016.01.28.</a:t>
            </a:fld>
            <a:endParaRPr lang="lv-LV"/>
          </a:p>
        </p:txBody>
      </p:sp>
      <p:sp>
        <p:nvSpPr>
          <p:cNvPr id="24" name="Footer Placeholder 23"/>
          <p:cNvSpPr>
            <a:spLocks noGrp="1"/>
          </p:cNvSpPr>
          <p:nvPr>
            <p:ph type="ftr" sz="quarter" idx="11"/>
          </p:nvPr>
        </p:nvSpPr>
        <p:spPr/>
        <p:txBody>
          <a:bodyPr/>
          <a:lstStyle/>
          <a:p>
            <a:pPr>
              <a:defRPr/>
            </a:pPr>
            <a:endParaRPr lang="lv-LV"/>
          </a:p>
        </p:txBody>
      </p:sp>
      <p:sp>
        <p:nvSpPr>
          <p:cNvPr id="7" name="Slide Number Placeholder 6"/>
          <p:cNvSpPr>
            <a:spLocks noGrp="1"/>
          </p:cNvSpPr>
          <p:nvPr>
            <p:ph type="sldNum" sz="quarter" idx="12"/>
          </p:nvPr>
        </p:nvSpPr>
        <p:spPr/>
        <p:txBody>
          <a:bodyPr/>
          <a:lstStyle/>
          <a:p>
            <a:pPr>
              <a:defRPr/>
            </a:pPr>
            <a:fld id="{A683BA7F-676F-4BC4-85C5-E0DC5C05028E}" type="slidenum">
              <a:rPr lang="lv-LV" smtClean="0"/>
              <a:pPr>
                <a:defRPr/>
              </a:pPr>
              <a:t>‹#›</a:t>
            </a:fld>
            <a:endParaRPr lang="lv-LV"/>
          </a:p>
        </p:txBody>
      </p:sp>
    </p:spTree>
  </p:cSld>
  <p:clrMapOvr>
    <a:masterClrMapping/>
  </p:clrMapOvr>
  <p:transition>
    <p:zo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5D035F33-2719-4025-8A32-B90E7151C247}" type="datetimeFigureOut">
              <a:rPr lang="lv-LV" smtClean="0"/>
              <a:pPr>
                <a:defRPr/>
              </a:pPr>
              <a:t>2016.01.28.</a:t>
            </a:fld>
            <a:endParaRPr lang="lv-LV"/>
          </a:p>
        </p:txBody>
      </p:sp>
      <p:sp>
        <p:nvSpPr>
          <p:cNvPr id="29" name="Footer Placeholder 28"/>
          <p:cNvSpPr>
            <a:spLocks noGrp="1"/>
          </p:cNvSpPr>
          <p:nvPr>
            <p:ph type="ftr" sz="quarter" idx="11"/>
          </p:nvPr>
        </p:nvSpPr>
        <p:spPr/>
        <p:txBody>
          <a:bodyPr/>
          <a:lstStyle/>
          <a:p>
            <a:pPr>
              <a:defRPr/>
            </a:pPr>
            <a:endParaRPr lang="lv-LV"/>
          </a:p>
        </p:txBody>
      </p:sp>
      <p:sp>
        <p:nvSpPr>
          <p:cNvPr id="7" name="Slide Number Placeholder 6"/>
          <p:cNvSpPr>
            <a:spLocks noGrp="1"/>
          </p:cNvSpPr>
          <p:nvPr>
            <p:ph type="sldNum" sz="quarter" idx="12"/>
          </p:nvPr>
        </p:nvSpPr>
        <p:spPr/>
        <p:txBody>
          <a:bodyPr/>
          <a:lstStyle/>
          <a:p>
            <a:pPr>
              <a:defRPr/>
            </a:pPr>
            <a:fld id="{FDA916C3-C634-4C0C-8575-C75E7A1FDE03}" type="slidenum">
              <a:rPr lang="lv-LV" smtClean="0"/>
              <a:pPr>
                <a:defRPr/>
              </a:pPr>
              <a:t>‹#›</a:t>
            </a:fld>
            <a:endParaRPr lang="lv-LV"/>
          </a:p>
        </p:txBody>
      </p:sp>
    </p:spTree>
  </p:cSld>
  <p:clrMapOvr>
    <a:masterClrMapping/>
  </p:clrMapOvr>
  <p:transition>
    <p:zo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defRPr/>
            </a:pPr>
            <a:fld id="{C0D2A368-0D5F-42F9-BC6E-3797D435A65A}" type="datetimeFigureOut">
              <a:rPr lang="lv-LV" smtClean="0"/>
              <a:pPr>
                <a:defRPr/>
              </a:pPr>
              <a:t>2016.01.28.</a:t>
            </a:fld>
            <a:endParaRPr lang="lv-LV"/>
          </a:p>
        </p:txBody>
      </p:sp>
      <p:sp>
        <p:nvSpPr>
          <p:cNvPr id="5" name="Footer Placeholder 4"/>
          <p:cNvSpPr>
            <a:spLocks noGrp="1"/>
          </p:cNvSpPr>
          <p:nvPr>
            <p:ph type="ftr" sz="quarter" idx="11"/>
          </p:nvPr>
        </p:nvSpPr>
        <p:spPr/>
        <p:txBody>
          <a:bodyPr/>
          <a:lstStyle/>
          <a:p>
            <a:pPr>
              <a:defRPr/>
            </a:pPr>
            <a:endParaRPr lang="lv-LV"/>
          </a:p>
        </p:txBody>
      </p:sp>
      <p:sp>
        <p:nvSpPr>
          <p:cNvPr id="31" name="Slide Number Placeholder 30"/>
          <p:cNvSpPr>
            <a:spLocks noGrp="1"/>
          </p:cNvSpPr>
          <p:nvPr>
            <p:ph type="sldNum" sz="quarter" idx="12"/>
          </p:nvPr>
        </p:nvSpPr>
        <p:spPr/>
        <p:txBody>
          <a:bodyPr/>
          <a:lstStyle/>
          <a:p>
            <a:pPr>
              <a:defRPr/>
            </a:pPr>
            <a:fld id="{C1E6450F-8750-466D-903D-03A08766B698}" type="slidenum">
              <a:rPr lang="lv-LV" smtClean="0"/>
              <a:pPr>
                <a:defRPr/>
              </a:pPr>
              <a:t>‹#›</a:t>
            </a:fld>
            <a:endParaRPr lang="lv-LV"/>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3F4BB272-C052-4070-8C04-6CA4FCA32FD5}" type="datetimeFigureOut">
              <a:rPr lang="lv-LV" smtClean="0"/>
              <a:pPr>
                <a:defRPr/>
              </a:pPr>
              <a:t>2016.01.28.</a:t>
            </a:fld>
            <a:endParaRPr lang="lv-LV"/>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lv-LV"/>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88D04405-4019-46B8-B95F-0354B23D78D1}" type="slidenum">
              <a:rPr lang="lv-LV" smtClean="0"/>
              <a:pPr>
                <a:defRPr/>
              </a:pPr>
              <a:t>‹#›</a:t>
            </a:fld>
            <a:endParaRPr lang="lv-LV"/>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ransition>
    <p:zoom/>
  </p:transition>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https://encrypted-tbn3.gstatic.com/images?q=tbn:ANd9GcTVWNKVok1pgRHnxXBxOkqtfdBASruUBzRUW2IkE_eFp6gaX1as" TargetMode="External"/><Relationship Id="rId7" Type="http://schemas.openxmlformats.org/officeDocument/2006/relationships/image" Target="http://png.edu.lv/wordpress/wp-content/uploads/2014/11/gailis.jpg" TargetMode="External"/><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https://encrypted-tbn1.gstatic.com/images?q=tbn:ANd9GcQUAEF89ZQxbZ32dSd9jJeF0sKUDq_TlMvckcyd5eZFVfMr5t0Edw" TargetMode="External"/><Relationship Id="rId4" Type="http://schemas.openxmlformats.org/officeDocument/2006/relationships/image" Target="../media/image5.jpeg"/><Relationship Id="rId9" Type="http://schemas.openxmlformats.org/officeDocument/2006/relationships/image" Target="https://encrypted-tbn3.gstatic.com/images?q=tbn:ANd9GcS9KBQ9tTF17eqE1Eoks5l8HQ771K9-_1x8A-JWnzDMZnuy-lN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4.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3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C:\Documents and Settings\ArvidsP\My Documents\My Documents\AGITA\bilde bernud..JPG"/>
          <p:cNvPicPr>
            <a:picLocks noChangeAspect="1" noChangeArrowheads="1"/>
          </p:cNvPicPr>
          <p:nvPr/>
        </p:nvPicPr>
        <p:blipFill>
          <a:blip r:embed="rId2" cstate="print"/>
          <a:srcRect/>
          <a:stretch>
            <a:fillRect/>
          </a:stretch>
        </p:blipFill>
        <p:spPr bwMode="auto">
          <a:xfrm>
            <a:off x="-180528" y="-10666"/>
            <a:ext cx="10114533" cy="6858000"/>
          </a:xfrm>
          <a:prstGeom prst="rect">
            <a:avLst/>
          </a:prstGeom>
          <a:noFill/>
          <a:ln w="9525">
            <a:noFill/>
            <a:miter lim="800000"/>
            <a:headEnd/>
            <a:tailEnd/>
          </a:ln>
        </p:spPr>
      </p:pic>
      <p:sp>
        <p:nvSpPr>
          <p:cNvPr id="15362" name="Content Placeholder 2"/>
          <p:cNvSpPr>
            <a:spLocks noGrp="1"/>
          </p:cNvSpPr>
          <p:nvPr>
            <p:ph sz="half" idx="1"/>
          </p:nvPr>
        </p:nvSpPr>
        <p:spPr>
          <a:xfrm>
            <a:off x="1042988" y="116632"/>
            <a:ext cx="8569325" cy="2304306"/>
          </a:xfrm>
        </p:spPr>
        <p:txBody>
          <a:bodyPr>
            <a:normAutofit lnSpcReduction="10000"/>
          </a:bodyPr>
          <a:lstStyle/>
          <a:p>
            <a:pPr algn="ctr">
              <a:buFont typeface="Wingdings 2" pitchFamily="18" charset="2"/>
              <a:buNone/>
              <a:defRPr/>
            </a:pPr>
            <a:r>
              <a:rPr lang="lv-LV" altLang="lv-LV" sz="2000" b="1" i="1" dirty="0" smtClean="0">
                <a:solidFill>
                  <a:schemeClr val="accent2">
                    <a:lumMod val="50000"/>
                  </a:schemeClr>
                </a:solidFill>
                <a:latin typeface="Bodoni MT" pitchFamily="18" charset="0"/>
                <a:cs typeface="Arial" charset="0"/>
              </a:rPr>
              <a:t>ĶEKAVAS  NOVADA</a:t>
            </a:r>
            <a:r>
              <a:rPr lang="ru-RU" altLang="lv-LV" sz="2000" b="1" i="1" dirty="0" smtClean="0">
                <a:solidFill>
                  <a:schemeClr val="accent2">
                    <a:lumMod val="50000"/>
                  </a:schemeClr>
                </a:solidFill>
                <a:latin typeface="Arial" charset="0"/>
                <a:cs typeface="Arial" charset="0"/>
              </a:rPr>
              <a:t> </a:t>
            </a:r>
            <a:r>
              <a:rPr lang="lv-LV" altLang="lv-LV" sz="2000" b="1" i="1" dirty="0" smtClean="0">
                <a:solidFill>
                  <a:schemeClr val="accent2">
                    <a:lumMod val="50000"/>
                  </a:schemeClr>
                </a:solidFill>
                <a:latin typeface="Bodoni MT" pitchFamily="18" charset="0"/>
                <a:cs typeface="Arial" charset="0"/>
              </a:rPr>
              <a:t>PAŠVALDĪBAS</a:t>
            </a:r>
          </a:p>
          <a:p>
            <a:pPr algn="ctr">
              <a:buFont typeface="Wingdings 2" pitchFamily="18" charset="2"/>
              <a:buNone/>
              <a:defRPr/>
            </a:pPr>
            <a:r>
              <a:rPr lang="lv-LV" altLang="lv-LV" sz="2000" b="1" i="1" dirty="0" smtClean="0">
                <a:solidFill>
                  <a:schemeClr val="accent2">
                    <a:lumMod val="50000"/>
                  </a:schemeClr>
                </a:solidFill>
                <a:latin typeface="Bodoni MT" pitchFamily="18" charset="0"/>
                <a:cs typeface="Arial" charset="0"/>
              </a:rPr>
              <a:t>PIRMSSKOLAS IZGLĪTĪBAS IESTĀDES </a:t>
            </a:r>
            <a:r>
              <a:rPr lang="lv-LV" altLang="lv-LV" sz="2400" b="1" i="1" dirty="0" smtClean="0">
                <a:solidFill>
                  <a:schemeClr val="accent2">
                    <a:lumMod val="50000"/>
                  </a:schemeClr>
                </a:solidFill>
                <a:latin typeface="Bodoni MT" pitchFamily="18" charset="0"/>
                <a:cs typeface="Arial" charset="0"/>
              </a:rPr>
              <a:t>“AVOTIŅŠ”  </a:t>
            </a:r>
            <a:r>
              <a:rPr lang="lv-LV" altLang="lv-LV" sz="2000" b="1" i="1" dirty="0" smtClean="0">
                <a:solidFill>
                  <a:schemeClr val="accent2">
                    <a:lumMod val="50000"/>
                  </a:schemeClr>
                </a:solidFill>
                <a:latin typeface="Bodoni MT" pitchFamily="18" charset="0"/>
                <a:cs typeface="Arial" charset="0"/>
              </a:rPr>
              <a:t>PREZENTĀCIJA</a:t>
            </a:r>
          </a:p>
          <a:p>
            <a:pPr algn="ctr">
              <a:buFont typeface="Wingdings 2" pitchFamily="18" charset="2"/>
              <a:buNone/>
              <a:defRPr/>
            </a:pPr>
            <a:r>
              <a:rPr lang="lv-LV" altLang="lv-LV" sz="2400" b="1" i="1" dirty="0" smtClean="0">
                <a:solidFill>
                  <a:schemeClr val="accent2">
                    <a:lumMod val="50000"/>
                  </a:schemeClr>
                </a:solidFill>
                <a:latin typeface="Bodoni MT" pitchFamily="18" charset="0"/>
                <a:cs typeface="Arial" charset="0"/>
              </a:rPr>
              <a:t>“LATVISKĀS  DZĪVESZIŅAS   AKTUALIZĒŠANA PIRMSSKOLĀ, SAISTĪBĀ  AR  GADALAIKU”</a:t>
            </a:r>
          </a:p>
          <a:p>
            <a:pPr algn="ctr">
              <a:buFont typeface="Wingdings 2" pitchFamily="18" charset="2"/>
              <a:buNone/>
              <a:defRPr/>
            </a:pPr>
            <a:r>
              <a:rPr lang="lv-LV" altLang="lv-LV" sz="2000" b="1" i="1" dirty="0" smtClean="0">
                <a:solidFill>
                  <a:schemeClr val="accent2">
                    <a:lumMod val="50000"/>
                  </a:schemeClr>
                </a:solidFill>
                <a:latin typeface="Bodoni MT" pitchFamily="18" charset="0"/>
                <a:cs typeface="Arial" charset="0"/>
              </a:rPr>
              <a:t>2015./2016.m.g.</a:t>
            </a: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3131840" y="2492896"/>
            <a:ext cx="3528392" cy="1872208"/>
          </a:xfrm>
        </p:spPr>
        <p:txBody>
          <a:bodyPr vert="horz" wrap="square" lIns="91440" tIns="45720" rIns="91440" bIns="45720" numCol="1" anchorCtr="0" compatLnSpc="1">
            <a:prstTxWarp prst="textNoShape">
              <a:avLst/>
            </a:prstTxWarp>
            <a:normAutofit/>
          </a:bodyPr>
          <a:lstStyle/>
          <a:p>
            <a:pPr algn="ctr"/>
            <a:r>
              <a:rPr lang="lv-LV" sz="1600" i="1" dirty="0" smtClean="0">
                <a:effectLst/>
                <a:latin typeface="Arial" charset="0"/>
                <a:cs typeface="Arial" charset="0"/>
              </a:rPr>
              <a:t>NEBAIDIES, SAIMENIECE,</a:t>
            </a:r>
            <a:br>
              <a:rPr lang="lv-LV" sz="1600" i="1" dirty="0" smtClean="0">
                <a:effectLst/>
                <a:latin typeface="Arial" charset="0"/>
                <a:cs typeface="Arial" charset="0"/>
              </a:rPr>
            </a:br>
            <a:r>
              <a:rPr lang="lv-LV" sz="1600" i="1" dirty="0" smtClean="0">
                <a:effectLst/>
                <a:latin typeface="Arial" charset="0"/>
                <a:cs typeface="Arial" charset="0"/>
              </a:rPr>
              <a:t>MĒS NENĀCĀM  ĒST UN DZERT.</a:t>
            </a:r>
            <a:br>
              <a:rPr lang="lv-LV" sz="1600" i="1" dirty="0" smtClean="0">
                <a:effectLst/>
                <a:latin typeface="Arial" charset="0"/>
                <a:cs typeface="Arial" charset="0"/>
              </a:rPr>
            </a:br>
            <a:r>
              <a:rPr lang="lv-LV" sz="1600" i="1" dirty="0" smtClean="0">
                <a:effectLst/>
                <a:latin typeface="Arial" charset="0"/>
                <a:cs typeface="Arial" charset="0"/>
              </a:rPr>
              <a:t>MĒS TIK NĀCĀM  PADZIEDĀT </a:t>
            </a:r>
            <a:br>
              <a:rPr lang="lv-LV" sz="1600" i="1" dirty="0" smtClean="0">
                <a:effectLst/>
                <a:latin typeface="Arial" charset="0"/>
                <a:cs typeface="Arial" charset="0"/>
              </a:rPr>
            </a:br>
            <a:r>
              <a:rPr lang="lv-LV" sz="1600" i="1" dirty="0" smtClean="0">
                <a:effectLst/>
                <a:latin typeface="Arial" charset="0"/>
                <a:cs typeface="Arial" charset="0"/>
              </a:rPr>
              <a:t>UN AR TEVI PARUNĀT</a:t>
            </a:r>
            <a:r>
              <a:rPr lang="lv-LV" sz="2000" i="1" dirty="0" smtClean="0">
                <a:effectLst/>
                <a:latin typeface="Arial" charset="0"/>
                <a:cs typeface="Arial" charset="0"/>
              </a:rPr>
              <a:t>.</a:t>
            </a:r>
          </a:p>
        </p:txBody>
      </p:sp>
      <p:pic>
        <p:nvPicPr>
          <p:cNvPr id="15364" name="Picture 2" descr="H:\bernudarzs\2015-2016\MARTINI\zivis 020.jpg"/>
          <p:cNvPicPr>
            <a:picLocks noChangeAspect="1" noChangeArrowheads="1"/>
          </p:cNvPicPr>
          <p:nvPr/>
        </p:nvPicPr>
        <p:blipFill>
          <a:blip r:embed="rId2" cstate="print"/>
          <a:srcRect/>
          <a:stretch>
            <a:fillRect/>
          </a:stretch>
        </p:blipFill>
        <p:spPr bwMode="auto">
          <a:xfrm>
            <a:off x="3419872" y="404664"/>
            <a:ext cx="2736478" cy="2051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5" name="Picture 3" descr="H:\bernudarzs\2015-2016\MARTINI\zivis 004.jpg"/>
          <p:cNvPicPr>
            <a:picLocks noChangeAspect="1" noChangeArrowheads="1"/>
          </p:cNvPicPr>
          <p:nvPr/>
        </p:nvPicPr>
        <p:blipFill>
          <a:blip r:embed="rId3" cstate="print"/>
          <a:srcRect/>
          <a:stretch>
            <a:fillRect/>
          </a:stretch>
        </p:blipFill>
        <p:spPr bwMode="auto">
          <a:xfrm>
            <a:off x="827584" y="908720"/>
            <a:ext cx="2568041" cy="1927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6" name="Picture 4" descr="H:\bernudarzs\2015-2016\MARTINI\zivis 016.jpg"/>
          <p:cNvPicPr>
            <a:picLocks noChangeAspect="1" noChangeArrowheads="1"/>
          </p:cNvPicPr>
          <p:nvPr/>
        </p:nvPicPr>
        <p:blipFill>
          <a:blip r:embed="rId4" cstate="print"/>
          <a:srcRect/>
          <a:stretch>
            <a:fillRect/>
          </a:stretch>
        </p:blipFill>
        <p:spPr bwMode="auto">
          <a:xfrm>
            <a:off x="971600" y="3645024"/>
            <a:ext cx="2640087" cy="1980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H:\bernudarzs\2015-2016\MARTINI\zivis 032.jpg"/>
          <p:cNvPicPr>
            <a:picLocks noChangeAspect="1" noChangeArrowheads="1"/>
          </p:cNvPicPr>
          <p:nvPr/>
        </p:nvPicPr>
        <p:blipFill>
          <a:blip r:embed="rId5" cstate="print"/>
          <a:srcRect/>
          <a:stretch>
            <a:fillRect/>
          </a:stretch>
        </p:blipFill>
        <p:spPr bwMode="auto">
          <a:xfrm>
            <a:off x="6228184" y="908720"/>
            <a:ext cx="2664120" cy="1953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H:\bernudarzs\2015-2016\MARTINI\zivis 054.jpg"/>
          <p:cNvPicPr>
            <a:picLocks noChangeAspect="1" noChangeArrowheads="1"/>
          </p:cNvPicPr>
          <p:nvPr/>
        </p:nvPicPr>
        <p:blipFill>
          <a:blip r:embed="rId6" cstate="print"/>
          <a:srcRect/>
          <a:stretch>
            <a:fillRect/>
          </a:stretch>
        </p:blipFill>
        <p:spPr bwMode="auto">
          <a:xfrm>
            <a:off x="3635896" y="4581128"/>
            <a:ext cx="2736304" cy="2088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H:\bernudarzs\2015-2016\MARTINI\zivis 039.jpg"/>
          <p:cNvPicPr>
            <a:picLocks noChangeAspect="1" noChangeArrowheads="1"/>
          </p:cNvPicPr>
          <p:nvPr/>
        </p:nvPicPr>
        <p:blipFill>
          <a:blip r:embed="rId7" cstate="print"/>
          <a:srcRect/>
          <a:stretch>
            <a:fillRect/>
          </a:stretch>
        </p:blipFill>
        <p:spPr bwMode="auto">
          <a:xfrm>
            <a:off x="6372200" y="3501008"/>
            <a:ext cx="2592112"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0"/>
            <a:ext cx="4032448" cy="1417320"/>
          </a:xfrm>
        </p:spPr>
        <p:txBody>
          <a:bodyPr>
            <a:normAutofit/>
          </a:bodyPr>
          <a:lstStyle/>
          <a:p>
            <a:pPr algn="ctr"/>
            <a:r>
              <a:rPr lang="lv-LV" sz="1800" i="1" dirty="0" smtClean="0">
                <a:effectLst/>
                <a:latin typeface="Arial" charset="0"/>
                <a:cs typeface="Arial" charset="0"/>
              </a:rPr>
              <a:t>ES  GAIDĪJU  MĀRTIŅDIENU,</a:t>
            </a:r>
            <a:br>
              <a:rPr lang="lv-LV" sz="1800" i="1" dirty="0" smtClean="0">
                <a:effectLst/>
                <a:latin typeface="Arial" charset="0"/>
                <a:cs typeface="Arial" charset="0"/>
              </a:rPr>
            </a:br>
            <a:r>
              <a:rPr lang="lv-LV" sz="1800" i="1" dirty="0" smtClean="0">
                <a:effectLst/>
                <a:latin typeface="Arial" charset="0"/>
                <a:cs typeface="Arial" charset="0"/>
              </a:rPr>
              <a:t>TĀ  KĀ  LIELO  SVĒTKU  DIENU:</a:t>
            </a:r>
            <a:br>
              <a:rPr lang="lv-LV" sz="1800" i="1" dirty="0" smtClean="0">
                <a:effectLst/>
                <a:latin typeface="Arial" charset="0"/>
                <a:cs typeface="Arial" charset="0"/>
              </a:rPr>
            </a:br>
            <a:r>
              <a:rPr lang="lv-LV" sz="1800" i="1" dirty="0" smtClean="0">
                <a:effectLst/>
                <a:latin typeface="Arial" charset="0"/>
                <a:cs typeface="Arial" charset="0"/>
              </a:rPr>
              <a:t> MĪKSTS  PLĀCENIS  MULDIŅĀ, </a:t>
            </a:r>
            <a:br>
              <a:rPr lang="lv-LV" sz="1800" i="1" dirty="0" smtClean="0">
                <a:effectLst/>
                <a:latin typeface="Arial" charset="0"/>
                <a:cs typeface="Arial" charset="0"/>
              </a:rPr>
            </a:br>
            <a:r>
              <a:rPr lang="lv-LV" sz="1800" i="1" dirty="0" smtClean="0">
                <a:effectLst/>
                <a:latin typeface="Arial" charset="0"/>
                <a:cs typeface="Arial" charset="0"/>
              </a:rPr>
              <a:t>ZOSU  GAĻA  BĻODIŅĀ.</a:t>
            </a:r>
            <a:endParaRPr lang="lv-LV" sz="1800" dirty="0"/>
          </a:p>
        </p:txBody>
      </p:sp>
      <p:pic>
        <p:nvPicPr>
          <p:cNvPr id="6" name="Picture 5" descr="H:\bernudarzs\2015-2016\MARTINI\zivis 064.jpg"/>
          <p:cNvPicPr>
            <a:picLocks noChangeAspect="1" noChangeArrowheads="1"/>
          </p:cNvPicPr>
          <p:nvPr/>
        </p:nvPicPr>
        <p:blipFill>
          <a:blip r:embed="rId2" cstate="print"/>
          <a:srcRect/>
          <a:stretch>
            <a:fillRect/>
          </a:stretch>
        </p:blipFill>
        <p:spPr bwMode="auto">
          <a:xfrm>
            <a:off x="1475656" y="4797152"/>
            <a:ext cx="2400300" cy="1800225"/>
          </a:xfrm>
          <a:prstGeom prst="rect">
            <a:avLst/>
          </a:prstGeom>
          <a:noFill/>
          <a:ln w="9525">
            <a:noFill/>
            <a:miter lim="800000"/>
            <a:headEnd/>
            <a:tailEnd/>
          </a:ln>
        </p:spPr>
      </p:pic>
      <p:pic>
        <p:nvPicPr>
          <p:cNvPr id="2050" name="Picture 2" descr="H:\bernudarzs\2014-2015\martini\dabasskats 060.jpg"/>
          <p:cNvPicPr>
            <a:picLocks noChangeAspect="1" noChangeArrowheads="1"/>
          </p:cNvPicPr>
          <p:nvPr/>
        </p:nvPicPr>
        <p:blipFill>
          <a:blip r:embed="rId3" cstate="print"/>
          <a:srcRect/>
          <a:stretch>
            <a:fillRect/>
          </a:stretch>
        </p:blipFill>
        <p:spPr bwMode="auto">
          <a:xfrm>
            <a:off x="1187624" y="1484784"/>
            <a:ext cx="3960440" cy="297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descr="H:\bernudarzs\2012-2013\martindiena\IMG_0494.jpg"/>
          <p:cNvPicPr>
            <a:picLocks noChangeAspect="1" noChangeArrowheads="1"/>
          </p:cNvPicPr>
          <p:nvPr/>
        </p:nvPicPr>
        <p:blipFill>
          <a:blip r:embed="rId4" cstate="print"/>
          <a:srcRect/>
          <a:stretch>
            <a:fillRect/>
          </a:stretch>
        </p:blipFill>
        <p:spPr bwMode="auto">
          <a:xfrm>
            <a:off x="5484101" y="116632"/>
            <a:ext cx="3336371" cy="2502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4499992" y="4869161"/>
            <a:ext cx="4320480" cy="2800767"/>
          </a:xfrm>
          <a:prstGeom prst="rect">
            <a:avLst/>
          </a:prstGeom>
          <a:noFill/>
        </p:spPr>
        <p:txBody>
          <a:bodyPr wrap="square" rtlCol="0">
            <a:spAutoFit/>
          </a:bodyPr>
          <a:lstStyle/>
          <a:p>
            <a:pPr algn="ctr"/>
            <a:r>
              <a:rPr lang="lv-LV" sz="1600" b="1" i="1" dirty="0" smtClean="0">
                <a:solidFill>
                  <a:schemeClr val="tx2"/>
                </a:solidFill>
              </a:rPr>
              <a:t>MĀRTIŅOS</a:t>
            </a:r>
            <a:r>
              <a:rPr lang="lv-LV" sz="1600" i="1" dirty="0" smtClean="0">
                <a:solidFill>
                  <a:schemeClr val="tx2"/>
                </a:solidFill>
              </a:rPr>
              <a:t> KLĀJ BALTU GALDAUTU, JO TUVOJAS ZIEMA, ROTĀ BALTĀM SVECĒM UN MĀRTIŅROZĒM.</a:t>
            </a:r>
          </a:p>
          <a:p>
            <a:pPr algn="ctr"/>
            <a:r>
              <a:rPr lang="lv-LV" sz="1600" i="1" dirty="0" smtClean="0">
                <a:solidFill>
                  <a:schemeClr val="tx2"/>
                </a:solidFill>
              </a:rPr>
              <a:t>MĀRTIŅI IEKRĪT BAGĀTĀ LAIKĀ, TĀPĒC  GALDS IR BAGĀTĪGI KLĀTS, GAN ZIRŅI, GAN AUGĻI, GAN SPEĶA PĪRĀGI, GAN DZĒRVENES, GAN MEDUS .......</a:t>
            </a:r>
          </a:p>
          <a:p>
            <a:pPr algn="ctr"/>
            <a:endParaRPr lang="lv-LV" sz="1600" i="1" dirty="0" smtClean="0">
              <a:solidFill>
                <a:srgbClr val="C00000"/>
              </a:solidFill>
            </a:endParaRPr>
          </a:p>
          <a:p>
            <a:pPr algn="ctr"/>
            <a:endParaRPr lang="lv-LV" sz="1600" i="1" dirty="0" smtClean="0">
              <a:solidFill>
                <a:srgbClr val="C00000"/>
              </a:solidFill>
            </a:endParaRPr>
          </a:p>
          <a:p>
            <a:pPr algn="ctr"/>
            <a:endParaRPr lang="lv-LV" sz="1600" i="1" dirty="0" smtClean="0">
              <a:solidFill>
                <a:srgbClr val="C00000"/>
              </a:solidFill>
            </a:endParaRPr>
          </a:p>
          <a:p>
            <a:pPr algn="ctr"/>
            <a:endParaRPr lang="lv-LV" sz="1600" i="1" dirty="0">
              <a:solidFill>
                <a:srgbClr val="C00000"/>
              </a:solidFill>
            </a:endParaRPr>
          </a:p>
        </p:txBody>
      </p:sp>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660232" y="2132856"/>
            <a:ext cx="2130269" cy="2520598"/>
          </a:xfrm>
          <a:prstGeom prst="rect">
            <a:avLst/>
          </a:prstGeom>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864" y="2564904"/>
            <a:ext cx="2664296" cy="1512168"/>
          </a:xfrm>
        </p:spPr>
        <p:txBody>
          <a:bodyPr>
            <a:normAutofit/>
          </a:bodyPr>
          <a:lstStyle/>
          <a:p>
            <a:pPr algn="ctr"/>
            <a:r>
              <a:rPr lang="lv-LV" sz="2000" b="1" i="1" dirty="0" smtClean="0">
                <a:effectLst/>
                <a:latin typeface="Arial" pitchFamily="34" charset="0"/>
                <a:cs typeface="Arial" pitchFamily="34" charset="0"/>
              </a:rPr>
              <a:t>BĒRNU ČAKLĀS ROCIŅAS</a:t>
            </a:r>
            <a:endParaRPr lang="lv-LV" sz="2000" b="1" i="1" dirty="0">
              <a:effectLst/>
              <a:latin typeface="Arial" pitchFamily="34" charset="0"/>
              <a:cs typeface="Arial" pitchFamily="34" charset="0"/>
            </a:endParaRPr>
          </a:p>
        </p:txBody>
      </p:sp>
      <p:pic>
        <p:nvPicPr>
          <p:cNvPr id="1028" name="Picture 4" descr="H:\bernudarzs\2015-2016\Nodarbibas3\zivis 129.jpg"/>
          <p:cNvPicPr>
            <a:picLocks noChangeAspect="1" noChangeArrowheads="1"/>
          </p:cNvPicPr>
          <p:nvPr/>
        </p:nvPicPr>
        <p:blipFill>
          <a:blip r:embed="rId2" cstate="print"/>
          <a:srcRect/>
          <a:stretch>
            <a:fillRect/>
          </a:stretch>
        </p:blipFill>
        <p:spPr bwMode="auto">
          <a:xfrm>
            <a:off x="3275856" y="3933056"/>
            <a:ext cx="2208096" cy="1656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9" name="Picture 5" descr="H:\bernudarzs\2015-2016\Nodarbibas3\zivis 130.jpg"/>
          <p:cNvPicPr>
            <a:picLocks noChangeAspect="1" noChangeArrowheads="1"/>
          </p:cNvPicPr>
          <p:nvPr/>
        </p:nvPicPr>
        <p:blipFill>
          <a:blip r:embed="rId3" cstate="print"/>
          <a:srcRect/>
          <a:stretch>
            <a:fillRect/>
          </a:stretch>
        </p:blipFill>
        <p:spPr bwMode="auto">
          <a:xfrm>
            <a:off x="611560" y="4581128"/>
            <a:ext cx="2448272" cy="1836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4" descr="C:\Users\Irina\Работа\darbi\WP_20131108_006.jpg"/>
          <p:cNvPicPr/>
          <p:nvPr/>
        </p:nvPicPr>
        <p:blipFill>
          <a:blip r:embed="rId4" cstate="print"/>
          <a:srcRect/>
          <a:stretch>
            <a:fillRect/>
          </a:stretch>
        </p:blipFill>
        <p:spPr bwMode="auto">
          <a:xfrm>
            <a:off x="5652120" y="4365104"/>
            <a:ext cx="3384375" cy="1872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IMG_3434"/>
          <p:cNvPicPr/>
          <p:nvPr/>
        </p:nvPicPr>
        <p:blipFill>
          <a:blip r:embed="rId5" cstate="print"/>
          <a:srcRect/>
          <a:stretch>
            <a:fillRect/>
          </a:stretch>
        </p:blipFill>
        <p:spPr bwMode="auto">
          <a:xfrm>
            <a:off x="3419872" y="260648"/>
            <a:ext cx="2298377" cy="2442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E:\sparites\Andreji un Katrīnas\20151125_185037.jpg"/>
          <p:cNvPicPr>
            <a:picLocks noChangeAspect="1" noChangeArrowheads="1"/>
          </p:cNvPicPr>
          <p:nvPr/>
        </p:nvPicPr>
        <p:blipFill>
          <a:blip r:embed="rId6" cstate="print"/>
          <a:srcRect/>
          <a:stretch>
            <a:fillRect/>
          </a:stretch>
        </p:blipFill>
        <p:spPr bwMode="auto">
          <a:xfrm>
            <a:off x="251520" y="2636912"/>
            <a:ext cx="2688299"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51520" y="404664"/>
            <a:ext cx="2952328" cy="1872208"/>
          </a:xfrm>
          <a:prstGeom prst="rect">
            <a:avLst/>
          </a:prstGeom>
        </p:spPr>
      </p:pic>
      <p:pic>
        <p:nvPicPr>
          <p:cNvPr id="13" name="Picture 1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012160" y="2204864"/>
            <a:ext cx="2727935" cy="1674112"/>
          </a:xfrm>
          <a:prstGeom prst="rect">
            <a:avLst/>
          </a:prstGeom>
        </p:spPr>
      </p:pic>
      <p:sp>
        <p:nvSpPr>
          <p:cNvPr id="14" name="TextBox 13"/>
          <p:cNvSpPr txBox="1"/>
          <p:nvPr/>
        </p:nvSpPr>
        <p:spPr>
          <a:xfrm>
            <a:off x="5868144" y="548680"/>
            <a:ext cx="3024336" cy="1323439"/>
          </a:xfrm>
          <a:prstGeom prst="rect">
            <a:avLst/>
          </a:prstGeom>
          <a:noFill/>
        </p:spPr>
        <p:txBody>
          <a:bodyPr wrap="square" rtlCol="0">
            <a:spAutoFit/>
          </a:bodyPr>
          <a:lstStyle/>
          <a:p>
            <a:r>
              <a:rPr lang="lv-LV" sz="2000" i="1" dirty="0" smtClean="0">
                <a:solidFill>
                  <a:schemeClr val="tx2"/>
                </a:solidFill>
              </a:rPr>
              <a:t>Acis  darba  izbijās,</a:t>
            </a:r>
            <a:br>
              <a:rPr lang="lv-LV" sz="2000" i="1" dirty="0" smtClean="0">
                <a:solidFill>
                  <a:schemeClr val="tx2"/>
                </a:solidFill>
              </a:rPr>
            </a:br>
            <a:r>
              <a:rPr lang="lv-LV" sz="2000" i="1" dirty="0" smtClean="0">
                <a:solidFill>
                  <a:schemeClr val="tx2"/>
                </a:solidFill>
              </a:rPr>
              <a:t>Rokas  darba  nebijās,</a:t>
            </a:r>
            <a:br>
              <a:rPr lang="lv-LV" sz="2000" i="1" dirty="0" smtClean="0">
                <a:solidFill>
                  <a:schemeClr val="tx2"/>
                </a:solidFill>
              </a:rPr>
            </a:br>
            <a:r>
              <a:rPr lang="lv-LV" sz="2000" i="1" dirty="0" smtClean="0">
                <a:solidFill>
                  <a:schemeClr val="tx2"/>
                </a:solidFill>
              </a:rPr>
              <a:t>Rokas  darba  nebijās,</a:t>
            </a:r>
            <a:br>
              <a:rPr lang="lv-LV" sz="2000" i="1" dirty="0" smtClean="0">
                <a:solidFill>
                  <a:schemeClr val="tx2"/>
                </a:solidFill>
              </a:rPr>
            </a:br>
            <a:r>
              <a:rPr lang="lv-LV" sz="2000" i="1" dirty="0" smtClean="0">
                <a:solidFill>
                  <a:schemeClr val="tx2"/>
                </a:solidFill>
              </a:rPr>
              <a:t>Zinājās  padarot.</a:t>
            </a:r>
            <a:endParaRPr lang="lv-LV" sz="2000" i="1"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420888"/>
            <a:ext cx="2592288" cy="1584176"/>
          </a:xfrm>
        </p:spPr>
        <p:txBody>
          <a:bodyPr>
            <a:normAutofit/>
          </a:bodyPr>
          <a:lstStyle/>
          <a:p>
            <a:pPr algn="ctr"/>
            <a:r>
              <a:rPr lang="lv-LV" sz="2000" b="1" i="1" dirty="0" smtClean="0">
                <a:latin typeface="Arial" pitchFamily="34" charset="0"/>
                <a:cs typeface="Arial" pitchFamily="34" charset="0"/>
              </a:rPr>
              <a:t>Bērnu čaklās rociņas</a:t>
            </a:r>
            <a:endParaRPr lang="lv-LV" sz="2000" b="1" i="1" dirty="0">
              <a:latin typeface="Arial" pitchFamily="34" charset="0"/>
              <a:cs typeface="Arial" pitchFamily="34" charset="0"/>
            </a:endParaRPr>
          </a:p>
        </p:txBody>
      </p:sp>
      <p:pic>
        <p:nvPicPr>
          <p:cNvPr id="5" name="Рисунок 2" descr="C:\Users\Irina\Работа\darbi\WP_20151106_006.jpg"/>
          <p:cNvPicPr/>
          <p:nvPr/>
        </p:nvPicPr>
        <p:blipFill>
          <a:blip r:embed="rId2" cstate="print"/>
          <a:srcRect/>
          <a:stretch>
            <a:fillRect/>
          </a:stretch>
        </p:blipFill>
        <p:spPr bwMode="auto">
          <a:xfrm>
            <a:off x="2771800" y="4221088"/>
            <a:ext cx="2808312"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H:\bernudarzs\2015-2016\Nodarbibas3\zivis 172.jpg"/>
          <p:cNvPicPr>
            <a:picLocks noChangeAspect="1" noChangeArrowheads="1"/>
          </p:cNvPicPr>
          <p:nvPr/>
        </p:nvPicPr>
        <p:blipFill>
          <a:blip r:embed="rId3" cstate="print"/>
          <a:srcRect/>
          <a:stretch>
            <a:fillRect/>
          </a:stretch>
        </p:blipFill>
        <p:spPr bwMode="auto">
          <a:xfrm>
            <a:off x="5940152" y="3429000"/>
            <a:ext cx="2400103"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p:nvPr/>
        </p:nvPicPr>
        <p:blipFill>
          <a:blip r:embed="rId4" cstate="print"/>
          <a:srcRect/>
          <a:stretch>
            <a:fillRect/>
          </a:stretch>
        </p:blipFill>
        <p:spPr bwMode="auto">
          <a:xfrm>
            <a:off x="5580112" y="692696"/>
            <a:ext cx="2835796" cy="2304256"/>
          </a:xfrm>
          <a:prstGeom prst="rect">
            <a:avLst/>
          </a:prstGeom>
          <a:noFill/>
          <a:ln w="9525">
            <a:noFill/>
            <a:miter lim="800000"/>
            <a:headEnd/>
            <a:tailEnd/>
          </a:ln>
        </p:spPr>
      </p:pic>
      <p:pic>
        <p:nvPicPr>
          <p:cNvPr id="8" name="Picture 7"/>
          <p:cNvPicPr/>
          <p:nvPr/>
        </p:nvPicPr>
        <p:blipFill>
          <a:blip r:embed="rId5" cstate="print"/>
          <a:srcRect/>
          <a:stretch>
            <a:fillRect/>
          </a:stretch>
        </p:blipFill>
        <p:spPr bwMode="auto">
          <a:xfrm>
            <a:off x="1259632" y="476672"/>
            <a:ext cx="2952328" cy="2070745"/>
          </a:xfrm>
          <a:prstGeom prst="rect">
            <a:avLst/>
          </a:prstGeom>
          <a:noFill/>
          <a:ln w="9525">
            <a:noFill/>
            <a:miter lim="800000"/>
            <a:headEnd/>
            <a:tailEnd/>
          </a:ln>
        </p:spPr>
      </p:pic>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716463" y="333375"/>
            <a:ext cx="4176712" cy="2447925"/>
          </a:xfrm>
        </p:spPr>
        <p:txBody>
          <a:bodyPr vert="horz" wrap="square" lIns="91440" tIns="45720" rIns="91440" bIns="45720" numCol="1" anchorCtr="0" compatLnSpc="1">
            <a:prstTxWarp prst="textNoShape">
              <a:avLst/>
            </a:prstTxWarp>
          </a:bodyPr>
          <a:lstStyle/>
          <a:p>
            <a:r>
              <a:rPr lang="lv-LV" sz="2400" b="1" i="1" dirty="0" smtClean="0">
                <a:effectLst/>
                <a:latin typeface="Arial" pitchFamily="34" charset="0"/>
                <a:cs typeface="Arial" pitchFamily="34" charset="0"/>
              </a:rPr>
              <a:t>MĀRTIŅDIENAS   TIRGUS</a:t>
            </a:r>
            <a:r>
              <a:rPr lang="lv-LV" sz="2000" b="1" i="1" dirty="0" smtClean="0">
                <a:effectLst/>
                <a:latin typeface="Arial" pitchFamily="34" charset="0"/>
                <a:cs typeface="Arial" pitchFamily="34" charset="0"/>
              </a:rPr>
              <a:t/>
            </a:r>
            <a:br>
              <a:rPr lang="lv-LV" sz="2000" b="1" i="1" dirty="0" smtClean="0">
                <a:effectLst/>
                <a:latin typeface="Arial" pitchFamily="34" charset="0"/>
                <a:cs typeface="Arial" pitchFamily="34" charset="0"/>
              </a:rPr>
            </a:br>
            <a:r>
              <a:rPr lang="lv-LV" sz="2000" i="1" dirty="0" smtClean="0">
                <a:effectLst/>
                <a:latin typeface="Arial" pitchFamily="34" charset="0"/>
                <a:cs typeface="Arial" pitchFamily="34" charset="0"/>
              </a:rPr>
              <a:t/>
            </a:r>
            <a:br>
              <a:rPr lang="lv-LV" sz="2000" i="1" dirty="0" smtClean="0">
                <a:effectLst/>
                <a:latin typeface="Arial" pitchFamily="34" charset="0"/>
                <a:cs typeface="Arial" pitchFamily="34" charset="0"/>
              </a:rPr>
            </a:br>
            <a:r>
              <a:rPr lang="lv-LV" sz="2000" i="1" dirty="0" smtClean="0">
                <a:effectLst/>
                <a:latin typeface="Arial" pitchFamily="34" charset="0"/>
                <a:cs typeface="Arial" pitchFamily="34" charset="0"/>
              </a:rPr>
              <a:t>NĀCIET  ŠURPU, MEITAS,  PUIŠI,</a:t>
            </a:r>
            <a:br>
              <a:rPr lang="lv-LV" sz="2000" i="1" dirty="0" smtClean="0">
                <a:effectLst/>
                <a:latin typeface="Arial" pitchFamily="34" charset="0"/>
                <a:cs typeface="Arial" pitchFamily="34" charset="0"/>
              </a:rPr>
            </a:br>
            <a:r>
              <a:rPr lang="lv-LV" sz="2000" i="1" dirty="0" smtClean="0">
                <a:effectLst/>
                <a:latin typeface="Arial" pitchFamily="34" charset="0"/>
                <a:cs typeface="Arial" pitchFamily="34" charset="0"/>
              </a:rPr>
              <a:t>MĀRTIŅDIENU  NOSVINĒT;</a:t>
            </a:r>
            <a:br>
              <a:rPr lang="lv-LV" sz="2000" i="1" dirty="0" smtClean="0">
                <a:effectLst/>
                <a:latin typeface="Arial" pitchFamily="34" charset="0"/>
                <a:cs typeface="Arial" pitchFamily="34" charset="0"/>
              </a:rPr>
            </a:br>
            <a:r>
              <a:rPr lang="lv-LV" sz="2000" i="1" dirty="0" smtClean="0">
                <a:effectLst/>
                <a:latin typeface="Arial" pitchFamily="34" charset="0"/>
                <a:cs typeface="Arial" pitchFamily="34" charset="0"/>
              </a:rPr>
              <a:t>IR  MAN  ZOSIS, IR  MAN  MAIZE,</a:t>
            </a:r>
            <a:br>
              <a:rPr lang="lv-LV" sz="2000" i="1" dirty="0" smtClean="0">
                <a:effectLst/>
                <a:latin typeface="Arial" pitchFamily="34" charset="0"/>
                <a:cs typeface="Arial" pitchFamily="34" charset="0"/>
              </a:rPr>
            </a:br>
            <a:r>
              <a:rPr lang="lv-LV" sz="2000" i="1" dirty="0" smtClean="0">
                <a:effectLst/>
                <a:latin typeface="Arial" pitchFamily="34" charset="0"/>
                <a:cs typeface="Arial" pitchFamily="34" charset="0"/>
              </a:rPr>
              <a:t>IR  MAN  GARDAIS  PĪRĀDZIŅŠ.</a:t>
            </a:r>
          </a:p>
        </p:txBody>
      </p:sp>
      <p:pic>
        <p:nvPicPr>
          <p:cNvPr id="3074" name="Picture 2" descr="E:\skudrinas\12235081_1707594452804122_8997411977517113303_n.jpg"/>
          <p:cNvPicPr>
            <a:picLocks noChangeAspect="1" noChangeArrowheads="1"/>
          </p:cNvPicPr>
          <p:nvPr/>
        </p:nvPicPr>
        <p:blipFill>
          <a:blip r:embed="rId2" cstate="print"/>
          <a:srcRect/>
          <a:stretch>
            <a:fillRect/>
          </a:stretch>
        </p:blipFill>
        <p:spPr bwMode="auto">
          <a:xfrm>
            <a:off x="4283968" y="3861048"/>
            <a:ext cx="4617062"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Documents and Settings\ArvidsP\Desktop\attachment (4)\image(1)(1)(1)(1)(1).jpg"/>
          <p:cNvPicPr>
            <a:picLocks noChangeAspect="1" noChangeArrowheads="1"/>
          </p:cNvPicPr>
          <p:nvPr/>
        </p:nvPicPr>
        <p:blipFill>
          <a:blip r:embed="rId3" cstate="print"/>
          <a:srcRect/>
          <a:stretch>
            <a:fillRect/>
          </a:stretch>
        </p:blipFill>
        <p:spPr bwMode="auto">
          <a:xfrm rot="5400000">
            <a:off x="962531" y="624988"/>
            <a:ext cx="4032449"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08063" y="3861048"/>
            <a:ext cx="1559534" cy="2078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68519" y="4466877"/>
            <a:ext cx="2396135" cy="1796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4638"/>
            <a:ext cx="7962850" cy="1930400"/>
          </a:xfrm>
        </p:spPr>
        <p:txBody>
          <a:bodyPr>
            <a:normAutofit/>
          </a:bodyPr>
          <a:lstStyle/>
          <a:p>
            <a:pPr>
              <a:defRPr/>
            </a:pPr>
            <a:r>
              <a:rPr lang="lv-LV" sz="2000" i="1" dirty="0" smtClean="0">
                <a:effectLst/>
                <a:latin typeface="Arial" pitchFamily="34" charset="0"/>
                <a:cs typeface="Arial" pitchFamily="34" charset="0"/>
              </a:rPr>
              <a:t>Jau no seniem laikiem Mārtiņdienas simbols ir </a:t>
            </a:r>
            <a:r>
              <a:rPr lang="lv-LV" sz="2000" b="1" i="1" dirty="0" smtClean="0">
                <a:effectLst/>
                <a:latin typeface="Arial" pitchFamily="34" charset="0"/>
                <a:cs typeface="Arial" pitchFamily="34" charset="0"/>
              </a:rPr>
              <a:t>GAILIS.</a:t>
            </a:r>
            <a:r>
              <a:rPr lang="lv-LV" sz="2000" i="1" dirty="0" smtClean="0">
                <a:effectLst/>
                <a:latin typeface="Arial" pitchFamily="34" charset="0"/>
                <a:cs typeface="Arial" pitchFamily="34" charset="0"/>
              </a:rPr>
              <a:t> Tas ir plaši apdziedāts latviešu tautasdziesmās. Tuvojoties Mārtiņdienai, pie mums vienmēr top dažādi </a:t>
            </a:r>
            <a:r>
              <a:rPr lang="lv-LV" sz="2000" b="1" i="1" dirty="0" smtClean="0">
                <a:effectLst/>
                <a:latin typeface="Arial" pitchFamily="34" charset="0"/>
                <a:cs typeface="Arial" pitchFamily="34" charset="0"/>
              </a:rPr>
              <a:t>MĀRTIŅGAIĻI.</a:t>
            </a:r>
            <a:r>
              <a:rPr lang="lv-LV" sz="2000" i="1" dirty="0" smtClean="0">
                <a:effectLst/>
                <a:latin typeface="Arial" pitchFamily="34" charset="0"/>
                <a:cs typeface="Arial" pitchFamily="34" charset="0"/>
              </a:rPr>
              <a:t> Tie tiek veidoti, aplicēti, zīmēti un gleznoti.</a:t>
            </a:r>
            <a:endParaRPr lang="lv-LV" sz="2000" dirty="0">
              <a:effectLst/>
              <a:latin typeface="Arial" pitchFamily="34" charset="0"/>
              <a:cs typeface="Arial" pitchFamily="34" charset="0"/>
            </a:endParaRPr>
          </a:p>
        </p:txBody>
      </p:sp>
      <p:pic>
        <p:nvPicPr>
          <p:cNvPr id="17411" name="Picture 3" descr="C:\Documents and Settings\ArvidsP\Desktop\MARTINI\zivis 047.jpg"/>
          <p:cNvPicPr>
            <a:picLocks noChangeAspect="1" noChangeArrowheads="1"/>
          </p:cNvPicPr>
          <p:nvPr/>
        </p:nvPicPr>
        <p:blipFill>
          <a:blip r:embed="rId2" cstate="print"/>
          <a:srcRect/>
          <a:stretch>
            <a:fillRect/>
          </a:stretch>
        </p:blipFill>
        <p:spPr bwMode="auto">
          <a:xfrm>
            <a:off x="1547664" y="2060848"/>
            <a:ext cx="3493615" cy="4463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5148064" y="2780928"/>
            <a:ext cx="2304256" cy="646331"/>
          </a:xfrm>
          <a:prstGeom prst="rect">
            <a:avLst/>
          </a:prstGeom>
          <a:noFill/>
        </p:spPr>
        <p:txBody>
          <a:bodyPr wrap="square" rtlCol="0">
            <a:spAutoFit/>
          </a:bodyPr>
          <a:lstStyle/>
          <a:p>
            <a:pPr algn="ctr"/>
            <a:r>
              <a:rPr lang="lv-LV" i="1" dirty="0" smtClean="0">
                <a:solidFill>
                  <a:schemeClr val="tx2"/>
                </a:solidFill>
              </a:rPr>
              <a:t>PAŠDARINĀTO GAIĻU IZSTĀDE</a:t>
            </a:r>
            <a:endParaRPr lang="lv-LV" i="1" dirty="0">
              <a:solidFill>
                <a:schemeClr val="tx2"/>
              </a:solidFill>
            </a:endParaRPr>
          </a:p>
        </p:txBody>
      </p:sp>
      <p:sp>
        <p:nvSpPr>
          <p:cNvPr id="5" name="TextBox 4"/>
          <p:cNvSpPr txBox="1"/>
          <p:nvPr/>
        </p:nvSpPr>
        <p:spPr>
          <a:xfrm>
            <a:off x="5292080" y="5013176"/>
            <a:ext cx="2880320" cy="1477328"/>
          </a:xfrm>
          <a:prstGeom prst="rect">
            <a:avLst/>
          </a:prstGeom>
          <a:noFill/>
        </p:spPr>
        <p:txBody>
          <a:bodyPr wrap="square" rtlCol="0">
            <a:spAutoFit/>
          </a:bodyPr>
          <a:lstStyle/>
          <a:p>
            <a:r>
              <a:rPr lang="lv-LV" i="1" dirty="0" smtClean="0">
                <a:solidFill>
                  <a:schemeClr val="tx2"/>
                </a:solidFill>
              </a:rPr>
              <a:t>Kas tur dīc, kas tur rīb</a:t>
            </a:r>
            <a:br>
              <a:rPr lang="lv-LV" i="1" dirty="0" smtClean="0">
                <a:solidFill>
                  <a:schemeClr val="tx2"/>
                </a:solidFill>
              </a:rPr>
            </a:br>
            <a:r>
              <a:rPr lang="lv-LV" i="1" dirty="0" smtClean="0">
                <a:solidFill>
                  <a:schemeClr val="tx2"/>
                </a:solidFill>
              </a:rPr>
              <a:t>Ap to mūsu istabiņu?</a:t>
            </a:r>
            <a:br>
              <a:rPr lang="lv-LV" i="1" dirty="0" smtClean="0">
                <a:solidFill>
                  <a:schemeClr val="tx2"/>
                </a:solidFill>
              </a:rPr>
            </a:br>
            <a:r>
              <a:rPr lang="lv-LV" i="1" dirty="0" smtClean="0">
                <a:solidFill>
                  <a:schemeClr val="tx2"/>
                </a:solidFill>
              </a:rPr>
              <a:t>Mārtiņš gaili dancī veda,</a:t>
            </a:r>
            <a:br>
              <a:rPr lang="lv-LV" i="1" dirty="0" smtClean="0">
                <a:solidFill>
                  <a:schemeClr val="tx2"/>
                </a:solidFill>
              </a:rPr>
            </a:br>
            <a:r>
              <a:rPr lang="lv-LV" i="1" dirty="0" smtClean="0">
                <a:solidFill>
                  <a:schemeClr val="tx2"/>
                </a:solidFill>
              </a:rPr>
              <a:t>Ap istabu tekādams.</a:t>
            </a:r>
            <a:br>
              <a:rPr lang="lv-LV" i="1" dirty="0" smtClean="0">
                <a:solidFill>
                  <a:schemeClr val="tx2"/>
                </a:solidFill>
              </a:rPr>
            </a:br>
            <a:endParaRPr lang="lv-LV" i="1"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4859338" y="188913"/>
            <a:ext cx="4075112" cy="1727919"/>
          </a:xfrm>
        </p:spPr>
        <p:txBody>
          <a:bodyPr vert="horz" wrap="square" lIns="91440" tIns="45720" rIns="91440" bIns="45720" numCol="1" anchorCtr="0" compatLnSpc="1">
            <a:prstTxWarp prst="textNoShape">
              <a:avLst/>
            </a:prstTxWarp>
          </a:bodyPr>
          <a:lstStyle/>
          <a:p>
            <a:r>
              <a:rPr lang="lv-LV" sz="1800" i="1" dirty="0" smtClean="0">
                <a:effectLst/>
                <a:latin typeface="Arial" charset="0"/>
                <a:cs typeface="Arial" charset="0"/>
              </a:rPr>
              <a:t>DIV  ROCIŅAS, DIV  KĀJIŅAS</a:t>
            </a:r>
            <a:br>
              <a:rPr lang="lv-LV" sz="1800" i="1" dirty="0" smtClean="0">
                <a:effectLst/>
                <a:latin typeface="Arial" charset="0"/>
                <a:cs typeface="Arial" charset="0"/>
              </a:rPr>
            </a:br>
            <a:r>
              <a:rPr lang="lv-LV" sz="1800" i="1" dirty="0" smtClean="0">
                <a:effectLst/>
                <a:latin typeface="Arial" charset="0"/>
                <a:cs typeface="Arial" charset="0"/>
              </a:rPr>
              <a:t>LIELU  DARBU NEJAUDĀJA;</a:t>
            </a:r>
            <a:br>
              <a:rPr lang="lv-LV" sz="1800" i="1" dirty="0" smtClean="0">
                <a:effectLst/>
                <a:latin typeface="Arial" charset="0"/>
                <a:cs typeface="Arial" charset="0"/>
              </a:rPr>
            </a:br>
            <a:r>
              <a:rPr lang="lv-LV" sz="1800" i="1" dirty="0" smtClean="0">
                <a:effectLst/>
                <a:latin typeface="Arial" charset="0"/>
                <a:cs typeface="Arial" charset="0"/>
              </a:rPr>
              <a:t>DAUDZ ROCIŅAS, DAUDZ KĀJIŅAS,</a:t>
            </a:r>
            <a:br>
              <a:rPr lang="lv-LV" sz="1800" i="1" dirty="0" smtClean="0">
                <a:effectLst/>
                <a:latin typeface="Arial" charset="0"/>
                <a:cs typeface="Arial" charset="0"/>
              </a:rPr>
            </a:br>
            <a:r>
              <a:rPr lang="lv-LV" sz="1800" i="1" dirty="0" smtClean="0">
                <a:effectLst/>
                <a:latin typeface="Arial" charset="0"/>
                <a:cs typeface="Arial" charset="0"/>
              </a:rPr>
              <a:t>TĀS  DARBIŅUS VEICINĀJA.</a:t>
            </a:r>
          </a:p>
        </p:txBody>
      </p:sp>
      <p:sp>
        <p:nvSpPr>
          <p:cNvPr id="18436" name="AutoShape 5" descr="https://mail.inbox.lv/view?actionID=view_image&amp;index=3161&amp;array_index=2&amp;msgmailbox=INBOX&amp;mime=ii_ijls5mt20_152592a32850fd2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v-LV"/>
          </a:p>
        </p:txBody>
      </p:sp>
      <p:sp>
        <p:nvSpPr>
          <p:cNvPr id="18437" name="AutoShape 7" descr="https://mail.inbox.lv/view?actionID=view_image&amp;index=3161&amp;array_index=2&amp;msgmailbox=INBOX&amp;mime=ii_ijls5mt20_152592a32850fd2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v-LV"/>
          </a:p>
        </p:txBody>
      </p:sp>
      <p:sp>
        <p:nvSpPr>
          <p:cNvPr id="18438" name="AutoShape 9" descr="https://mail.inbox.lv/view?actionID=view_image&amp;index=3161&amp;array_index=2&amp;msgmailbox=INBOX&amp;mime=ii_ijls5mt20_152592a32850fd2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v-LV"/>
          </a:p>
        </p:txBody>
      </p:sp>
      <p:pic>
        <p:nvPicPr>
          <p:cNvPr id="18439" name="Picture 4" descr="H:\bernudarzs\2015-2016\gaili\zivis 121.jpg"/>
          <p:cNvPicPr>
            <a:picLocks noChangeAspect="1" noChangeArrowheads="1"/>
          </p:cNvPicPr>
          <p:nvPr/>
        </p:nvPicPr>
        <p:blipFill>
          <a:blip r:embed="rId2" cstate="print"/>
          <a:srcRect/>
          <a:stretch>
            <a:fillRect/>
          </a:stretch>
        </p:blipFill>
        <p:spPr bwMode="auto">
          <a:xfrm>
            <a:off x="1547664" y="4149080"/>
            <a:ext cx="2879725" cy="2159000"/>
          </a:xfrm>
          <a:prstGeom prst="rect">
            <a:avLst/>
          </a:prstGeom>
          <a:noFill/>
          <a:ln w="9525">
            <a:noFill/>
            <a:miter lim="800000"/>
            <a:headEnd/>
            <a:tailEnd/>
          </a:ln>
        </p:spPr>
      </p:pic>
      <p:pic>
        <p:nvPicPr>
          <p:cNvPr id="18440" name="Picture 1" descr="H:\Latvija - Agitai\Mārtiņdiena\gailis\SAM_3294.JPG"/>
          <p:cNvPicPr>
            <a:picLocks noChangeAspect="1" noChangeArrowheads="1"/>
          </p:cNvPicPr>
          <p:nvPr/>
        </p:nvPicPr>
        <p:blipFill>
          <a:blip r:embed="rId3" cstate="print"/>
          <a:srcRect/>
          <a:stretch>
            <a:fillRect/>
          </a:stretch>
        </p:blipFill>
        <p:spPr bwMode="auto">
          <a:xfrm>
            <a:off x="5004048" y="2528054"/>
            <a:ext cx="3312368" cy="2808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4" name="Picture 2" descr="E:\burbuli\20151027_075428.jpg"/>
          <p:cNvPicPr>
            <a:picLocks noChangeAspect="1" noChangeArrowheads="1"/>
          </p:cNvPicPr>
          <p:nvPr/>
        </p:nvPicPr>
        <p:blipFill>
          <a:blip r:embed="rId4" cstate="print"/>
          <a:srcRect/>
          <a:stretch>
            <a:fillRect/>
          </a:stretch>
        </p:blipFill>
        <p:spPr bwMode="auto">
          <a:xfrm>
            <a:off x="959092" y="305272"/>
            <a:ext cx="3684916" cy="2763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4427984" y="5949280"/>
            <a:ext cx="2664296" cy="646331"/>
          </a:xfrm>
          <a:prstGeom prst="rect">
            <a:avLst/>
          </a:prstGeom>
          <a:noFill/>
        </p:spPr>
        <p:txBody>
          <a:bodyPr wrap="square" rtlCol="0">
            <a:spAutoFit/>
          </a:bodyPr>
          <a:lstStyle/>
          <a:p>
            <a:r>
              <a:rPr lang="lv-LV" b="1" i="1" dirty="0" smtClean="0">
                <a:solidFill>
                  <a:schemeClr val="tx2"/>
                </a:solidFill>
              </a:rPr>
              <a:t>FRANCIS</a:t>
            </a:r>
          </a:p>
          <a:p>
            <a:r>
              <a:rPr lang="lv-LV" i="1" dirty="0" smtClean="0">
                <a:solidFill>
                  <a:schemeClr val="tx2"/>
                </a:solidFill>
              </a:rPr>
              <a:t>      GR. “PĪLĒNI”</a:t>
            </a:r>
            <a:endParaRPr lang="lv-LV" i="1" dirty="0">
              <a:solidFill>
                <a:schemeClr val="tx2"/>
              </a:solidFill>
            </a:endParaRPr>
          </a:p>
        </p:txBody>
      </p:sp>
      <p:sp>
        <p:nvSpPr>
          <p:cNvPr id="10" name="TextBox 9"/>
          <p:cNvSpPr txBox="1"/>
          <p:nvPr/>
        </p:nvSpPr>
        <p:spPr>
          <a:xfrm>
            <a:off x="5652120" y="5373216"/>
            <a:ext cx="3096344" cy="646331"/>
          </a:xfrm>
          <a:prstGeom prst="rect">
            <a:avLst/>
          </a:prstGeom>
          <a:noFill/>
        </p:spPr>
        <p:txBody>
          <a:bodyPr wrap="square" rtlCol="0">
            <a:spAutoFit/>
          </a:bodyPr>
          <a:lstStyle/>
          <a:p>
            <a:r>
              <a:rPr lang="lv-LV" b="1" i="1" dirty="0" smtClean="0">
                <a:solidFill>
                  <a:schemeClr val="tx2"/>
                </a:solidFill>
              </a:rPr>
              <a:t>MISTERS – FIRSTERS</a:t>
            </a:r>
          </a:p>
          <a:p>
            <a:r>
              <a:rPr lang="lv-LV" i="1" dirty="0" smtClean="0">
                <a:solidFill>
                  <a:schemeClr val="tx2"/>
                </a:solidFill>
              </a:rPr>
              <a:t>GR.  “ PĒRLĪTES”</a:t>
            </a:r>
            <a:endParaRPr lang="lv-LV" i="1" dirty="0">
              <a:solidFill>
                <a:schemeClr val="tx2"/>
              </a:solidFill>
            </a:endParaRPr>
          </a:p>
        </p:txBody>
      </p:sp>
      <p:sp>
        <p:nvSpPr>
          <p:cNvPr id="11" name="TextBox 10"/>
          <p:cNvSpPr txBox="1"/>
          <p:nvPr/>
        </p:nvSpPr>
        <p:spPr>
          <a:xfrm>
            <a:off x="1187624" y="3212976"/>
            <a:ext cx="3456384" cy="646331"/>
          </a:xfrm>
          <a:prstGeom prst="rect">
            <a:avLst/>
          </a:prstGeom>
          <a:noFill/>
        </p:spPr>
        <p:txBody>
          <a:bodyPr wrap="square" rtlCol="0">
            <a:spAutoFit/>
          </a:bodyPr>
          <a:lstStyle/>
          <a:p>
            <a:r>
              <a:rPr lang="lv-LV" b="1" i="1" dirty="0" smtClean="0">
                <a:solidFill>
                  <a:schemeClr val="tx2"/>
                </a:solidFill>
              </a:rPr>
              <a:t>LAIMDOTA, NILS, RAIMONDS</a:t>
            </a:r>
          </a:p>
          <a:p>
            <a:r>
              <a:rPr lang="lv-LV" i="1" dirty="0" smtClean="0">
                <a:solidFill>
                  <a:schemeClr val="tx2"/>
                </a:solidFill>
              </a:rPr>
              <a:t>GR. “BURBULĪŠI”</a:t>
            </a:r>
            <a:endParaRPr lang="lv-LV" i="1"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rvidsP\Desktop\attachment (4)\image(1)(1)(1)(1)(1)(1)(1)(1)(1)(1)(1).jpg"/>
          <p:cNvPicPr>
            <a:picLocks noChangeAspect="1" noChangeArrowheads="1"/>
          </p:cNvPicPr>
          <p:nvPr/>
        </p:nvPicPr>
        <p:blipFill>
          <a:blip r:embed="rId2" cstate="print"/>
          <a:srcRect/>
          <a:stretch>
            <a:fillRect/>
          </a:stretch>
        </p:blipFill>
        <p:spPr bwMode="auto">
          <a:xfrm rot="5400000">
            <a:off x="584557" y="431667"/>
            <a:ext cx="2520280" cy="1890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C:\Documents and Settings\ArvidsP\Desktop\attachment (4)\image(1)(1)(1)(1)(1)(1)(1)(1)(1)(1).jpg"/>
          <p:cNvPicPr>
            <a:picLocks noChangeAspect="1" noChangeArrowheads="1"/>
          </p:cNvPicPr>
          <p:nvPr/>
        </p:nvPicPr>
        <p:blipFill>
          <a:blip r:embed="rId3" cstate="print"/>
          <a:srcRect/>
          <a:stretch>
            <a:fillRect/>
          </a:stretch>
        </p:blipFill>
        <p:spPr bwMode="auto">
          <a:xfrm rot="5400000">
            <a:off x="4406162" y="3866610"/>
            <a:ext cx="2671174" cy="1782198"/>
          </a:xfrm>
          <a:prstGeom prst="rect">
            <a:avLst/>
          </a:prstGeom>
          <a:noFill/>
        </p:spPr>
      </p:pic>
      <p:pic>
        <p:nvPicPr>
          <p:cNvPr id="1028" name="Picture 4" descr="C:\Documents and Settings\ArvidsP\Desktop\attachment (4)\image(1)(1)(1)(1)(1)(1)(1)(1)(1).jpg"/>
          <p:cNvPicPr>
            <a:picLocks noChangeAspect="1" noChangeArrowheads="1"/>
          </p:cNvPicPr>
          <p:nvPr/>
        </p:nvPicPr>
        <p:blipFill>
          <a:blip r:embed="rId4" cstate="print"/>
          <a:srcRect/>
          <a:stretch>
            <a:fillRect/>
          </a:stretch>
        </p:blipFill>
        <p:spPr bwMode="auto">
          <a:xfrm rot="5400000">
            <a:off x="6318194" y="3771038"/>
            <a:ext cx="2736305" cy="2052229"/>
          </a:xfrm>
          <a:prstGeom prst="rect">
            <a:avLst/>
          </a:prstGeom>
          <a:noFill/>
        </p:spPr>
      </p:pic>
      <p:pic>
        <p:nvPicPr>
          <p:cNvPr id="1029" name="Picture 5" descr="C:\Documents and Settings\ArvidsP\Desktop\attachment (4)\image(1)(1)(1)(1)(1)(1)(1)(1)(1)(1)(1)(1).jpg"/>
          <p:cNvPicPr>
            <a:picLocks noChangeAspect="1" noChangeArrowheads="1"/>
          </p:cNvPicPr>
          <p:nvPr/>
        </p:nvPicPr>
        <p:blipFill>
          <a:blip r:embed="rId5" cstate="print"/>
          <a:srcRect/>
          <a:stretch>
            <a:fillRect/>
          </a:stretch>
        </p:blipFill>
        <p:spPr bwMode="auto">
          <a:xfrm rot="5400000">
            <a:off x="6486212" y="506676"/>
            <a:ext cx="2544283" cy="1908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C:\Documents and Settings\ArvidsP\Desktop\attachment (4)\image(1)(1)(1)(1)(1)(1)(1)(1).jpg"/>
          <p:cNvPicPr>
            <a:picLocks noChangeAspect="1" noChangeArrowheads="1"/>
          </p:cNvPicPr>
          <p:nvPr/>
        </p:nvPicPr>
        <p:blipFill>
          <a:blip r:embed="rId6" cstate="print"/>
          <a:srcRect/>
          <a:stretch>
            <a:fillRect/>
          </a:stretch>
        </p:blipFill>
        <p:spPr bwMode="auto">
          <a:xfrm rot="5400000">
            <a:off x="637676" y="3753036"/>
            <a:ext cx="2664296" cy="2016224"/>
          </a:xfrm>
          <a:prstGeom prst="rect">
            <a:avLst/>
          </a:prstGeom>
          <a:ln>
            <a:noFill/>
          </a:ln>
          <a:effectLst>
            <a:outerShdw blurRad="292100" dist="139700" dir="2700000" algn="tl" rotWithShape="0">
              <a:srgbClr val="333333">
                <a:alpha val="65000"/>
              </a:srgbClr>
            </a:outerShdw>
          </a:effectLst>
        </p:spPr>
      </p:pic>
      <p:pic>
        <p:nvPicPr>
          <p:cNvPr id="1031" name="Picture 7" descr="C:\Documents and Settings\ArvidsP\Desktop\attachment (4)\image(1)(1)(1)(1)(1)(1)(1).jpg"/>
          <p:cNvPicPr>
            <a:picLocks noChangeAspect="1" noChangeArrowheads="1"/>
          </p:cNvPicPr>
          <p:nvPr/>
        </p:nvPicPr>
        <p:blipFill>
          <a:blip r:embed="rId7" cstate="print"/>
          <a:srcRect/>
          <a:stretch>
            <a:fillRect/>
          </a:stretch>
        </p:blipFill>
        <p:spPr bwMode="auto">
          <a:xfrm rot="5400000" flipV="1">
            <a:off x="2577201" y="3829735"/>
            <a:ext cx="2664296" cy="1862826"/>
          </a:xfrm>
          <a:prstGeom prst="rect">
            <a:avLst/>
          </a:prstGeom>
          <a:noFill/>
        </p:spPr>
      </p:pic>
      <p:pic>
        <p:nvPicPr>
          <p:cNvPr id="1032" name="Picture 8" descr="C:\Documents and Settings\ArvidsP\Desktop\attachment (4)\image(1)(1)(1)(1)(1)(1).jpg"/>
          <p:cNvPicPr>
            <a:picLocks noChangeAspect="1" noChangeArrowheads="1"/>
          </p:cNvPicPr>
          <p:nvPr/>
        </p:nvPicPr>
        <p:blipFill>
          <a:blip r:embed="rId8" cstate="print"/>
          <a:srcRect/>
          <a:stretch>
            <a:fillRect/>
          </a:stretch>
        </p:blipFill>
        <p:spPr bwMode="auto">
          <a:xfrm rot="5400000">
            <a:off x="3559482" y="406356"/>
            <a:ext cx="2636913"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755576" y="2636913"/>
            <a:ext cx="2520279" cy="584775"/>
          </a:xfrm>
          <a:prstGeom prst="rect">
            <a:avLst/>
          </a:prstGeom>
          <a:noFill/>
        </p:spPr>
        <p:txBody>
          <a:bodyPr wrap="square" rtlCol="0">
            <a:spAutoFit/>
          </a:bodyPr>
          <a:lstStyle/>
          <a:p>
            <a:pPr algn="ctr"/>
            <a:r>
              <a:rPr lang="lv-LV" sz="1600" b="1" i="1" dirty="0" smtClean="0">
                <a:solidFill>
                  <a:schemeClr val="tx2"/>
                </a:solidFill>
              </a:rPr>
              <a:t>SEKSTIŅŠ</a:t>
            </a:r>
          </a:p>
          <a:p>
            <a:r>
              <a:rPr lang="lv-LV" sz="1600" i="1" dirty="0" smtClean="0">
                <a:solidFill>
                  <a:schemeClr val="tx2"/>
                </a:solidFill>
              </a:rPr>
              <a:t>GR.”SPĀRĪTES”</a:t>
            </a:r>
            <a:endParaRPr lang="lv-LV" sz="1600" i="1" dirty="0">
              <a:solidFill>
                <a:schemeClr val="tx2"/>
              </a:solidFill>
            </a:endParaRPr>
          </a:p>
        </p:txBody>
      </p:sp>
      <p:sp>
        <p:nvSpPr>
          <p:cNvPr id="11" name="TextBox 10"/>
          <p:cNvSpPr txBox="1"/>
          <p:nvPr/>
        </p:nvSpPr>
        <p:spPr>
          <a:xfrm>
            <a:off x="3851920" y="2852936"/>
            <a:ext cx="2016224" cy="523220"/>
          </a:xfrm>
          <a:prstGeom prst="rect">
            <a:avLst/>
          </a:prstGeom>
          <a:noFill/>
        </p:spPr>
        <p:txBody>
          <a:bodyPr wrap="square" rtlCol="0">
            <a:spAutoFit/>
          </a:bodyPr>
          <a:lstStyle/>
          <a:p>
            <a:pPr algn="ctr"/>
            <a:r>
              <a:rPr lang="lv-LV" sz="1400" b="1" i="1" dirty="0" smtClean="0">
                <a:solidFill>
                  <a:schemeClr val="tx2"/>
                </a:solidFill>
              </a:rPr>
              <a:t>SKUDRIŅŠ</a:t>
            </a:r>
          </a:p>
          <a:p>
            <a:pPr algn="ctr"/>
            <a:r>
              <a:rPr lang="lv-LV" sz="1400" i="1" dirty="0" smtClean="0">
                <a:solidFill>
                  <a:schemeClr val="tx2"/>
                </a:solidFill>
              </a:rPr>
              <a:t>GR.”SKUDRIŅAS”</a:t>
            </a:r>
            <a:endParaRPr lang="lv-LV" sz="1400" i="1" dirty="0">
              <a:solidFill>
                <a:schemeClr val="tx2"/>
              </a:solidFill>
            </a:endParaRPr>
          </a:p>
        </p:txBody>
      </p:sp>
      <p:sp>
        <p:nvSpPr>
          <p:cNvPr id="12" name="TextBox 11"/>
          <p:cNvSpPr txBox="1"/>
          <p:nvPr/>
        </p:nvSpPr>
        <p:spPr>
          <a:xfrm>
            <a:off x="6948264" y="2708920"/>
            <a:ext cx="1728192" cy="523220"/>
          </a:xfrm>
          <a:prstGeom prst="rect">
            <a:avLst/>
          </a:prstGeom>
          <a:noFill/>
        </p:spPr>
        <p:txBody>
          <a:bodyPr wrap="square" rtlCol="0">
            <a:spAutoFit/>
          </a:bodyPr>
          <a:lstStyle/>
          <a:p>
            <a:pPr algn="ctr"/>
            <a:r>
              <a:rPr lang="lv-LV" sz="1400" b="1" i="1" dirty="0" smtClean="0">
                <a:solidFill>
                  <a:schemeClr val="tx2"/>
                </a:solidFill>
              </a:rPr>
              <a:t>KARALIS</a:t>
            </a:r>
          </a:p>
          <a:p>
            <a:pPr algn="ctr"/>
            <a:r>
              <a:rPr lang="lv-LV" sz="1400" i="1" dirty="0" smtClean="0">
                <a:solidFill>
                  <a:schemeClr val="tx2"/>
                </a:solidFill>
              </a:rPr>
              <a:t>GR.”GLIEMEZĪŠI”</a:t>
            </a:r>
            <a:endParaRPr lang="lv-LV" sz="1400" i="1" dirty="0">
              <a:solidFill>
                <a:schemeClr val="tx2"/>
              </a:solidFill>
            </a:endParaRPr>
          </a:p>
        </p:txBody>
      </p:sp>
      <p:sp>
        <p:nvSpPr>
          <p:cNvPr id="14" name="TextBox 13"/>
          <p:cNvSpPr txBox="1"/>
          <p:nvPr/>
        </p:nvSpPr>
        <p:spPr>
          <a:xfrm>
            <a:off x="1187624" y="6057582"/>
            <a:ext cx="1584176" cy="738664"/>
          </a:xfrm>
          <a:prstGeom prst="rect">
            <a:avLst/>
          </a:prstGeom>
          <a:noFill/>
        </p:spPr>
        <p:txBody>
          <a:bodyPr wrap="square" rtlCol="0">
            <a:spAutoFit/>
          </a:bodyPr>
          <a:lstStyle/>
          <a:p>
            <a:pPr algn="ctr"/>
            <a:r>
              <a:rPr lang="lv-LV" sz="1400" b="1" i="1" dirty="0" smtClean="0">
                <a:solidFill>
                  <a:schemeClr val="tx2"/>
                </a:solidFill>
              </a:rPr>
              <a:t>MĀRCIS</a:t>
            </a:r>
          </a:p>
          <a:p>
            <a:pPr algn="ctr"/>
            <a:r>
              <a:rPr lang="lv-LV" sz="1400" i="1" dirty="0" smtClean="0">
                <a:solidFill>
                  <a:schemeClr val="tx2"/>
                </a:solidFill>
              </a:rPr>
              <a:t>GR.</a:t>
            </a:r>
          </a:p>
          <a:p>
            <a:pPr algn="ctr"/>
            <a:r>
              <a:rPr lang="lv-LV" sz="1400" i="1" dirty="0" smtClean="0">
                <a:solidFill>
                  <a:schemeClr val="tx2"/>
                </a:solidFill>
              </a:rPr>
              <a:t>“MĀKONĪŠI”</a:t>
            </a:r>
            <a:endParaRPr lang="lv-LV" sz="1400" i="1" dirty="0">
              <a:solidFill>
                <a:schemeClr val="tx2"/>
              </a:solidFill>
            </a:endParaRPr>
          </a:p>
        </p:txBody>
      </p:sp>
      <p:sp>
        <p:nvSpPr>
          <p:cNvPr id="15" name="TextBox 14"/>
          <p:cNvSpPr txBox="1"/>
          <p:nvPr/>
        </p:nvSpPr>
        <p:spPr>
          <a:xfrm>
            <a:off x="4955788" y="6165304"/>
            <a:ext cx="1656184" cy="523220"/>
          </a:xfrm>
          <a:prstGeom prst="rect">
            <a:avLst/>
          </a:prstGeom>
          <a:noFill/>
        </p:spPr>
        <p:txBody>
          <a:bodyPr wrap="square" rtlCol="0">
            <a:spAutoFit/>
          </a:bodyPr>
          <a:lstStyle/>
          <a:p>
            <a:pPr algn="ctr"/>
            <a:r>
              <a:rPr lang="lv-LV" sz="1400" b="1" i="1" dirty="0" smtClean="0">
                <a:solidFill>
                  <a:schemeClr val="tx2"/>
                </a:solidFill>
              </a:rPr>
              <a:t>VALDO</a:t>
            </a:r>
          </a:p>
          <a:p>
            <a:pPr algn="ctr"/>
            <a:r>
              <a:rPr lang="lv-LV" sz="1400" i="1" dirty="0" smtClean="0">
                <a:solidFill>
                  <a:schemeClr val="tx2"/>
                </a:solidFill>
              </a:rPr>
              <a:t>GR.“ZIVTIŅAS”</a:t>
            </a:r>
            <a:endParaRPr lang="lv-LV" sz="1400" i="1" dirty="0">
              <a:solidFill>
                <a:schemeClr val="tx2"/>
              </a:solidFill>
            </a:endParaRPr>
          </a:p>
        </p:txBody>
      </p:sp>
      <p:sp>
        <p:nvSpPr>
          <p:cNvPr id="16" name="TextBox 15"/>
          <p:cNvSpPr txBox="1"/>
          <p:nvPr/>
        </p:nvSpPr>
        <p:spPr>
          <a:xfrm>
            <a:off x="6804248" y="6165304"/>
            <a:ext cx="2016224" cy="307777"/>
          </a:xfrm>
          <a:prstGeom prst="rect">
            <a:avLst/>
          </a:prstGeom>
          <a:noFill/>
        </p:spPr>
        <p:txBody>
          <a:bodyPr wrap="square" rtlCol="0">
            <a:spAutoFit/>
          </a:bodyPr>
          <a:lstStyle/>
          <a:p>
            <a:pPr algn="ctr"/>
            <a:r>
              <a:rPr lang="lv-LV" sz="1400" i="1" dirty="0" smtClean="0">
                <a:solidFill>
                  <a:schemeClr val="tx2"/>
                </a:solidFill>
              </a:rPr>
              <a:t>GR.“MĀRĪTES”</a:t>
            </a:r>
            <a:endParaRPr lang="lv-LV" sz="1400" i="1" dirty="0">
              <a:solidFill>
                <a:schemeClr val="tx2"/>
              </a:solidFill>
            </a:endParaRPr>
          </a:p>
        </p:txBody>
      </p:sp>
      <p:sp>
        <p:nvSpPr>
          <p:cNvPr id="17" name="TextBox 16"/>
          <p:cNvSpPr txBox="1"/>
          <p:nvPr/>
        </p:nvSpPr>
        <p:spPr>
          <a:xfrm>
            <a:off x="3131840" y="6093296"/>
            <a:ext cx="1584176" cy="307777"/>
          </a:xfrm>
          <a:prstGeom prst="rect">
            <a:avLst/>
          </a:prstGeom>
          <a:noFill/>
        </p:spPr>
        <p:txBody>
          <a:bodyPr wrap="square" rtlCol="0">
            <a:spAutoFit/>
          </a:bodyPr>
          <a:lstStyle/>
          <a:p>
            <a:pPr algn="ctr"/>
            <a:r>
              <a:rPr lang="lv-LV" sz="1400" i="1" dirty="0" smtClean="0">
                <a:solidFill>
                  <a:schemeClr val="tx2"/>
                </a:solidFill>
              </a:rPr>
              <a:t>GR.“TAURENĪŠI” </a:t>
            </a:r>
            <a:endParaRPr lang="lv-LV" sz="1400" i="1"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3608" y="260350"/>
            <a:ext cx="7890842" cy="3240088"/>
          </a:xfrm>
        </p:spPr>
        <p:txBody>
          <a:bodyPr>
            <a:normAutofit fontScale="90000"/>
          </a:bodyPr>
          <a:lstStyle/>
          <a:p>
            <a:pPr>
              <a:defRPr/>
            </a:pPr>
            <a:r>
              <a:rPr lang="lv-LV" sz="3200" i="1" dirty="0" smtClean="0">
                <a:latin typeface="Arial" pitchFamily="34" charset="0"/>
                <a:cs typeface="Arial" pitchFamily="34" charset="0"/>
              </a:rPr>
              <a:t/>
            </a:r>
            <a:br>
              <a:rPr lang="lv-LV" sz="3200" i="1" dirty="0" smtClean="0">
                <a:latin typeface="Arial" pitchFamily="34" charset="0"/>
                <a:cs typeface="Arial" pitchFamily="34" charset="0"/>
              </a:rPr>
            </a:br>
            <a:r>
              <a:rPr lang="lv-LV" sz="3200" i="1" dirty="0" smtClean="0">
                <a:latin typeface="Arial" pitchFamily="34" charset="0"/>
                <a:cs typeface="Arial" pitchFamily="34" charset="0"/>
              </a:rPr>
              <a:t>Lāčplēša  diena</a:t>
            </a:r>
            <a:br>
              <a:rPr lang="lv-LV" sz="3200" i="1" dirty="0" smtClean="0">
                <a:latin typeface="Arial" pitchFamily="34" charset="0"/>
                <a:cs typeface="Arial" pitchFamily="34" charset="0"/>
              </a:rPr>
            </a:br>
            <a:r>
              <a:rPr lang="lv-LV" sz="3200" i="1" dirty="0" smtClean="0">
                <a:latin typeface="Arial" pitchFamily="34" charset="0"/>
                <a:cs typeface="Arial" pitchFamily="34" charset="0"/>
              </a:rPr>
              <a:t/>
            </a:r>
            <a:br>
              <a:rPr lang="lv-LV" sz="3200" i="1" dirty="0" smtClean="0">
                <a:latin typeface="Arial" pitchFamily="34" charset="0"/>
                <a:cs typeface="Arial" pitchFamily="34" charset="0"/>
              </a:rPr>
            </a:br>
            <a:r>
              <a:rPr lang="lv-LV" sz="1800" i="1" dirty="0" smtClean="0">
                <a:latin typeface="Arial" pitchFamily="34" charset="0"/>
                <a:cs typeface="Arial" pitchFamily="34" charset="0"/>
              </a:rPr>
              <a:t>MAN PIEDER TĒVU ZEME</a:t>
            </a:r>
            <a:br>
              <a:rPr lang="lv-LV" sz="1800" i="1" dirty="0" smtClean="0">
                <a:latin typeface="Arial" pitchFamily="34" charset="0"/>
                <a:cs typeface="Arial" pitchFamily="34" charset="0"/>
              </a:rPr>
            </a:br>
            <a:r>
              <a:rPr lang="lv-LV" sz="1800" i="1" dirty="0" smtClean="0">
                <a:latin typeface="Arial" pitchFamily="34" charset="0"/>
                <a:cs typeface="Arial" pitchFamily="34" charset="0"/>
              </a:rPr>
              <a:t>AR VISIEM LĪDUMIEM;</a:t>
            </a:r>
            <a:br>
              <a:rPr lang="lv-LV" sz="1800" i="1" dirty="0" smtClean="0">
                <a:latin typeface="Arial" pitchFamily="34" charset="0"/>
                <a:cs typeface="Arial" pitchFamily="34" charset="0"/>
              </a:rPr>
            </a:br>
            <a:r>
              <a:rPr lang="lv-LV" sz="1800" i="1" dirty="0" smtClean="0">
                <a:latin typeface="Arial" pitchFamily="34" charset="0"/>
                <a:cs typeface="Arial" pitchFamily="34" charset="0"/>
              </a:rPr>
              <a:t>MAN PAŠAM KUNGAM BŪT,</a:t>
            </a:r>
            <a:br>
              <a:rPr lang="lv-LV" sz="1800" i="1" dirty="0" smtClean="0">
                <a:latin typeface="Arial" pitchFamily="34" charset="0"/>
                <a:cs typeface="Arial" pitchFamily="34" charset="0"/>
              </a:rPr>
            </a:br>
            <a:r>
              <a:rPr lang="lv-LV" sz="1800" i="1" dirty="0" smtClean="0">
                <a:latin typeface="Arial" pitchFamily="34" charset="0"/>
                <a:cs typeface="Arial" pitchFamily="34" charset="0"/>
              </a:rPr>
              <a:t>MAN PAŠAM ARĀJAM.</a:t>
            </a:r>
            <a:r>
              <a:rPr lang="lv-LV" sz="3200" i="1" dirty="0" smtClean="0">
                <a:latin typeface="Arial" pitchFamily="34" charset="0"/>
                <a:cs typeface="Arial" pitchFamily="34" charset="0"/>
              </a:rPr>
              <a:t/>
            </a:r>
            <a:br>
              <a:rPr lang="lv-LV" sz="3200" i="1" dirty="0" smtClean="0">
                <a:latin typeface="Arial" pitchFamily="34" charset="0"/>
                <a:cs typeface="Arial" pitchFamily="34" charset="0"/>
              </a:rPr>
            </a:br>
            <a:r>
              <a:rPr lang="lv-LV" sz="3200" i="1" dirty="0" smtClean="0">
                <a:latin typeface="Arial" pitchFamily="34" charset="0"/>
                <a:cs typeface="Arial" pitchFamily="34" charset="0"/>
              </a:rPr>
              <a:t/>
            </a:r>
            <a:br>
              <a:rPr lang="lv-LV" sz="3200" i="1" dirty="0" smtClean="0">
                <a:latin typeface="Arial" pitchFamily="34" charset="0"/>
                <a:cs typeface="Arial" pitchFamily="34" charset="0"/>
              </a:rPr>
            </a:br>
            <a:r>
              <a:rPr lang="lv-LV" sz="1800" i="1" dirty="0" smtClean="0">
                <a:latin typeface="Arial" pitchFamily="34" charset="0"/>
                <a:cs typeface="Arial" pitchFamily="34" charset="0"/>
              </a:rPr>
              <a:t>Atklātā rotaļnodarbība </a:t>
            </a:r>
            <a:br>
              <a:rPr lang="lv-LV" sz="1800" i="1" dirty="0" smtClean="0">
                <a:latin typeface="Arial" pitchFamily="34" charset="0"/>
                <a:cs typeface="Arial" pitchFamily="34" charset="0"/>
              </a:rPr>
            </a:br>
            <a:r>
              <a:rPr lang="lv-LV" sz="1800" i="1" dirty="0" smtClean="0">
                <a:latin typeface="Arial" pitchFamily="34" charset="0"/>
                <a:cs typeface="Arial" pitchFamily="34" charset="0"/>
              </a:rPr>
              <a:t>grupā“Pīlēni”</a:t>
            </a:r>
            <a:endParaRPr lang="lv-LV" sz="3200" i="1" dirty="0">
              <a:latin typeface="Arial" pitchFamily="34" charset="0"/>
              <a:cs typeface="Arial" pitchFamily="34" charset="0"/>
            </a:endParaRPr>
          </a:p>
        </p:txBody>
      </p:sp>
      <p:pic>
        <p:nvPicPr>
          <p:cNvPr id="20483" name="Picture 3" descr="C:\Documents and Settings\ArvidsP\Desktop\LACPLESIS\zivis 131.jpg"/>
          <p:cNvPicPr>
            <a:picLocks noGrp="1" noChangeAspect="1" noChangeArrowheads="1"/>
          </p:cNvPicPr>
          <p:nvPr>
            <p:ph sz="half" idx="4294967295"/>
          </p:nvPr>
        </p:nvPicPr>
        <p:blipFill>
          <a:blip r:embed="rId2" cstate="print"/>
          <a:srcRect/>
          <a:stretch>
            <a:fillRect/>
          </a:stretch>
        </p:blipFill>
        <p:spPr>
          <a:xfrm>
            <a:off x="4895850" y="404813"/>
            <a:ext cx="424815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4" name="Picture 4" descr="C:\Documents and Settings\ArvidsP\Desktop\LACPLESIS\zivis 078.jpg"/>
          <p:cNvPicPr>
            <a:picLocks noChangeAspect="1" noChangeArrowheads="1"/>
          </p:cNvPicPr>
          <p:nvPr/>
        </p:nvPicPr>
        <p:blipFill>
          <a:blip r:embed="rId3" cstate="print"/>
          <a:srcRect/>
          <a:stretch>
            <a:fillRect/>
          </a:stretch>
        </p:blipFill>
        <p:spPr bwMode="auto">
          <a:xfrm>
            <a:off x="4644008" y="3573016"/>
            <a:ext cx="4320479" cy="2942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5" name="Picture 5" descr="C:\Documents and Settings\ArvidsP\Desktop\LACPLESIS\zivis 116.jpg"/>
          <p:cNvPicPr>
            <a:picLocks noChangeAspect="1" noChangeArrowheads="1"/>
          </p:cNvPicPr>
          <p:nvPr/>
        </p:nvPicPr>
        <p:blipFill>
          <a:blip r:embed="rId4" cstate="print"/>
          <a:srcRect/>
          <a:stretch>
            <a:fillRect/>
          </a:stretch>
        </p:blipFill>
        <p:spPr bwMode="auto">
          <a:xfrm>
            <a:off x="452711" y="3573016"/>
            <a:ext cx="4032771" cy="2942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C:\Documents and Settings\ArvidsP\Desktop\svecites\zivis 162.jpg"/>
          <p:cNvPicPr>
            <a:picLocks noChangeAspect="1" noChangeArrowheads="1"/>
          </p:cNvPicPr>
          <p:nvPr/>
        </p:nvPicPr>
        <p:blipFill>
          <a:blip r:embed="rId2" cstate="print"/>
          <a:srcRect/>
          <a:stretch>
            <a:fillRect/>
          </a:stretch>
        </p:blipFill>
        <p:spPr bwMode="auto">
          <a:xfrm>
            <a:off x="395536" y="3284984"/>
            <a:ext cx="4800600"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459" name="Title 3"/>
          <p:cNvSpPr>
            <a:spLocks noGrp="1"/>
          </p:cNvSpPr>
          <p:nvPr>
            <p:ph type="title"/>
          </p:nvPr>
        </p:nvSpPr>
        <p:spPr bwMode="auto">
          <a:xfrm>
            <a:off x="1403350" y="116632"/>
            <a:ext cx="6985074" cy="3096344"/>
          </a:xfrm>
        </p:spPr>
        <p:txBody>
          <a:bodyPr vert="horz" wrap="square" lIns="91440" tIns="45720" rIns="91440" bIns="45720" numCol="1" anchorCtr="0" compatLnSpc="1">
            <a:prstTxWarp prst="textNoShape">
              <a:avLst/>
            </a:prstTxWarp>
            <a:normAutofit fontScale="90000"/>
          </a:bodyPr>
          <a:lstStyle/>
          <a:p>
            <a:pPr algn="ctr">
              <a:defRPr/>
            </a:pPr>
            <a:r>
              <a:rPr lang="lv-LV" sz="2000" i="1" dirty="0" smtClean="0">
                <a:effectLst/>
                <a:latin typeface="Arial" charset="0"/>
                <a:cs typeface="Arial" charset="0"/>
              </a:rPr>
              <a:t/>
            </a:r>
            <a:br>
              <a:rPr lang="lv-LV" sz="2000" i="1" dirty="0" smtClean="0">
                <a:effectLst/>
                <a:latin typeface="Arial" charset="0"/>
                <a:cs typeface="Arial" charset="0"/>
              </a:rPr>
            </a:br>
            <a:r>
              <a:rPr lang="lv-LV" sz="2000" i="1" dirty="0" smtClean="0">
                <a:effectLst/>
                <a:latin typeface="Arial" charset="0"/>
                <a:cs typeface="Arial" charset="0"/>
              </a:rPr>
              <a:t/>
            </a:r>
            <a:br>
              <a:rPr lang="lv-LV" sz="2000" i="1" dirty="0" smtClean="0">
                <a:effectLst/>
                <a:latin typeface="Arial" charset="0"/>
                <a:cs typeface="Arial" charset="0"/>
              </a:rPr>
            </a:br>
            <a:r>
              <a:rPr lang="lv-LV" sz="2000" i="1" dirty="0" smtClean="0">
                <a:effectLst/>
                <a:latin typeface="Arial" charset="0"/>
                <a:cs typeface="Arial" charset="0"/>
              </a:rPr>
              <a:t/>
            </a:r>
            <a:br>
              <a:rPr lang="lv-LV" sz="2000" i="1" dirty="0" smtClean="0">
                <a:effectLst/>
                <a:latin typeface="Arial" charset="0"/>
                <a:cs typeface="Arial" charset="0"/>
              </a:rPr>
            </a:br>
            <a:r>
              <a:rPr lang="lv-LV" sz="2200" i="1" dirty="0" smtClean="0">
                <a:effectLst/>
                <a:latin typeface="Arial" charset="0"/>
                <a:cs typeface="Arial" charset="0"/>
              </a:rPr>
              <a:t>TAUTU  DĒLI  JOSTU  JOZA</a:t>
            </a:r>
            <a:br>
              <a:rPr lang="lv-LV" sz="2200" i="1" dirty="0" smtClean="0">
                <a:effectLst/>
                <a:latin typeface="Arial" charset="0"/>
                <a:cs typeface="Arial" charset="0"/>
              </a:rPr>
            </a:br>
            <a:r>
              <a:rPr lang="lv-LV" sz="2200" i="1" dirty="0" smtClean="0">
                <a:effectLst/>
                <a:latin typeface="Arial" charset="0"/>
                <a:cs typeface="Arial" charset="0"/>
              </a:rPr>
              <a:t>MIRDZOŠIEM   ZIEDIŅIEM;</a:t>
            </a:r>
            <a:br>
              <a:rPr lang="lv-LV" sz="2200" i="1" dirty="0" smtClean="0">
                <a:effectLst/>
                <a:latin typeface="Arial" charset="0"/>
                <a:cs typeface="Arial" charset="0"/>
              </a:rPr>
            </a:br>
            <a:r>
              <a:rPr lang="lv-LV" sz="2200" i="1" dirty="0" smtClean="0">
                <a:effectLst/>
                <a:latin typeface="Arial" charset="0"/>
                <a:cs typeface="Arial" charset="0"/>
              </a:rPr>
              <a:t>AIZ  JOSTIŅAS   CIMDUS   BĀZA,</a:t>
            </a:r>
            <a:br>
              <a:rPr lang="lv-LV" sz="2200" i="1" dirty="0" smtClean="0">
                <a:effectLst/>
                <a:latin typeface="Arial" charset="0"/>
                <a:cs typeface="Arial" charset="0"/>
              </a:rPr>
            </a:br>
            <a:r>
              <a:rPr lang="lv-LV" sz="2200" i="1" dirty="0" smtClean="0">
                <a:effectLst/>
                <a:latin typeface="Arial" charset="0"/>
                <a:cs typeface="Arial" charset="0"/>
              </a:rPr>
              <a:t>ZOBENTIŅU   VICINOT,</a:t>
            </a:r>
            <a:br>
              <a:rPr lang="lv-LV" sz="2200" i="1" dirty="0" smtClean="0">
                <a:effectLst/>
                <a:latin typeface="Arial" charset="0"/>
                <a:cs typeface="Arial" charset="0"/>
              </a:rPr>
            </a:br>
            <a:r>
              <a:rPr lang="lv-LV" sz="2200" i="1" dirty="0" smtClean="0">
                <a:effectLst/>
                <a:latin typeface="Arial" charset="0"/>
                <a:cs typeface="Arial" charset="0"/>
              </a:rPr>
              <a:t>ZOBENTIŅU  VICINOT,  </a:t>
            </a:r>
            <a:br>
              <a:rPr lang="lv-LV" sz="2200" i="1" dirty="0" smtClean="0">
                <a:effectLst/>
                <a:latin typeface="Arial" charset="0"/>
                <a:cs typeface="Arial" charset="0"/>
              </a:rPr>
            </a:br>
            <a:r>
              <a:rPr lang="lv-LV" sz="2200" i="1" dirty="0" smtClean="0">
                <a:effectLst/>
                <a:latin typeface="Arial" charset="0"/>
                <a:cs typeface="Arial" charset="0"/>
              </a:rPr>
              <a:t>TĒVU  ZEMI  SARGĀJOT.</a:t>
            </a:r>
            <a:r>
              <a:rPr lang="lv-LV" sz="2000" i="1" dirty="0" smtClean="0">
                <a:effectLst/>
                <a:latin typeface="Arial" charset="0"/>
                <a:cs typeface="Arial" charset="0"/>
              </a:rPr>
              <a:t/>
            </a:r>
            <a:br>
              <a:rPr lang="lv-LV" sz="2000" i="1" dirty="0" smtClean="0">
                <a:effectLst/>
                <a:latin typeface="Arial" charset="0"/>
                <a:cs typeface="Arial" charset="0"/>
              </a:rPr>
            </a:br>
            <a:r>
              <a:rPr lang="lv-LV" sz="1600" i="1" dirty="0" smtClean="0">
                <a:effectLst/>
                <a:latin typeface="Arial" charset="0"/>
                <a:cs typeface="Arial" charset="0"/>
              </a:rPr>
              <a:t/>
            </a:r>
            <a:br>
              <a:rPr lang="lv-LV" sz="1600" i="1" dirty="0" smtClean="0">
                <a:effectLst/>
                <a:latin typeface="Arial" charset="0"/>
                <a:cs typeface="Arial" charset="0"/>
              </a:rPr>
            </a:br>
            <a:r>
              <a:rPr lang="lv-LV" sz="3100" b="1" i="1" dirty="0" smtClean="0">
                <a:effectLst/>
                <a:latin typeface="Arial" charset="0"/>
                <a:cs typeface="Arial" charset="0"/>
              </a:rPr>
              <a:t>11. NOVEMBRIS</a:t>
            </a:r>
            <a:r>
              <a:rPr lang="lv-LV" sz="1600" i="1" dirty="0" smtClean="0">
                <a:effectLst/>
                <a:latin typeface="Arial" charset="0"/>
                <a:cs typeface="Arial" charset="0"/>
              </a:rPr>
              <a:t/>
            </a:r>
            <a:br>
              <a:rPr lang="lv-LV" sz="1600" i="1" dirty="0" smtClean="0">
                <a:effectLst/>
                <a:latin typeface="Arial" charset="0"/>
                <a:cs typeface="Arial" charset="0"/>
              </a:rPr>
            </a:br>
            <a:r>
              <a:rPr lang="lv-LV" sz="1600" i="1" dirty="0" smtClean="0">
                <a:effectLst/>
                <a:latin typeface="Arial" charset="0"/>
                <a:cs typeface="Arial" charset="0"/>
              </a:rPr>
              <a:t/>
            </a:r>
            <a:br>
              <a:rPr lang="lv-LV" sz="1600" i="1" dirty="0" smtClean="0">
                <a:effectLst/>
                <a:latin typeface="Arial" charset="0"/>
                <a:cs typeface="Arial" charset="0"/>
              </a:rPr>
            </a:br>
            <a:endParaRPr lang="lv-LV" sz="2000" b="1" i="1" dirty="0" smtClean="0">
              <a:effectLst/>
              <a:latin typeface="Arial" charset="0"/>
              <a:cs typeface="Arial" charset="0"/>
            </a:endParaRPr>
          </a:p>
        </p:txBody>
      </p:sp>
      <p:sp>
        <p:nvSpPr>
          <p:cNvPr id="4" name="TextBox 3"/>
          <p:cNvSpPr txBox="1"/>
          <p:nvPr/>
        </p:nvSpPr>
        <p:spPr>
          <a:xfrm>
            <a:off x="5436096" y="4077072"/>
            <a:ext cx="3528392" cy="1200329"/>
          </a:xfrm>
          <a:prstGeom prst="rect">
            <a:avLst/>
          </a:prstGeom>
          <a:noFill/>
        </p:spPr>
        <p:txBody>
          <a:bodyPr wrap="square" rtlCol="0">
            <a:spAutoFit/>
          </a:bodyPr>
          <a:lstStyle/>
          <a:p>
            <a:r>
              <a:rPr lang="lv-LV" i="1" dirty="0" smtClean="0">
                <a:cs typeface="Arial" charset="0"/>
              </a:rPr>
              <a:t>Noliekot svecītes  izveidotajā  Latvijas kontūrā godinājām </a:t>
            </a:r>
            <a:r>
              <a:rPr lang="lv-LV" b="1" i="1" dirty="0" smtClean="0">
                <a:cs typeface="Arial" charset="0"/>
              </a:rPr>
              <a:t> </a:t>
            </a:r>
            <a:r>
              <a:rPr lang="lv-LV" i="1" dirty="0" smtClean="0">
                <a:cs typeface="Arial" charset="0"/>
              </a:rPr>
              <a:t>Latvijas brīvības cīnītājus – drosmīgos karavīrus.</a:t>
            </a:r>
            <a:endParaRPr lang="lv-LV"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sz="half" idx="1"/>
          </p:nvPr>
        </p:nvSpPr>
        <p:spPr>
          <a:xfrm>
            <a:off x="1042988" y="2708275"/>
            <a:ext cx="7850187" cy="3745061"/>
          </a:xfrm>
        </p:spPr>
        <p:txBody>
          <a:bodyPr>
            <a:normAutofit lnSpcReduction="10000"/>
          </a:bodyPr>
          <a:lstStyle/>
          <a:p>
            <a:pPr>
              <a:buFont typeface="Wingdings 2" pitchFamily="18" charset="2"/>
              <a:buNone/>
              <a:defRPr/>
            </a:pPr>
            <a:r>
              <a:rPr lang="lv-LV" altLang="lv-LV" dirty="0" smtClean="0"/>
              <a:t>	</a:t>
            </a:r>
          </a:p>
          <a:p>
            <a:pPr>
              <a:buFont typeface="Wingdings 2" pitchFamily="18" charset="2"/>
              <a:buNone/>
              <a:defRPr/>
            </a:pPr>
            <a:endParaRPr lang="lv-LV" altLang="lv-LV" sz="4400" b="1" i="1" dirty="0" smtClean="0">
              <a:solidFill>
                <a:schemeClr val="accent5">
                  <a:lumMod val="75000"/>
                </a:schemeClr>
              </a:solidFill>
              <a:latin typeface="Arial" charset="0"/>
              <a:cs typeface="Arial" charset="0"/>
            </a:endParaRPr>
          </a:p>
          <a:p>
            <a:pPr>
              <a:buFont typeface="Wingdings 2" pitchFamily="18" charset="2"/>
              <a:buNone/>
              <a:defRPr/>
            </a:pPr>
            <a:r>
              <a:rPr lang="lv-LV" altLang="lv-LV" sz="4400" b="1" i="1" dirty="0" smtClean="0">
                <a:solidFill>
                  <a:schemeClr val="accent2">
                    <a:lumMod val="50000"/>
                  </a:schemeClr>
                </a:solidFill>
                <a:latin typeface="Arial" charset="0"/>
                <a:cs typeface="Arial" charset="0"/>
              </a:rPr>
              <a:t>Mērķis:</a:t>
            </a:r>
            <a:r>
              <a:rPr lang="lv-LV" altLang="lv-LV" sz="4400" i="1" dirty="0" smtClean="0">
                <a:solidFill>
                  <a:schemeClr val="accent2">
                    <a:lumMod val="50000"/>
                  </a:schemeClr>
                </a:solidFill>
                <a:latin typeface="Arial" charset="0"/>
                <a:cs typeface="Arial" charset="0"/>
              </a:rPr>
              <a:t> </a:t>
            </a:r>
          </a:p>
          <a:p>
            <a:pPr>
              <a:buFont typeface="Wingdings" panose="05000000000000000000" pitchFamily="2" charset="2"/>
              <a:buChar char="v"/>
              <a:defRPr/>
            </a:pPr>
            <a:r>
              <a:rPr lang="lv-LV" altLang="lv-LV" sz="3600" i="1" dirty="0" smtClean="0">
                <a:solidFill>
                  <a:schemeClr val="accent2">
                    <a:lumMod val="50000"/>
                  </a:schemeClr>
                </a:solidFill>
                <a:latin typeface="Arial" charset="0"/>
                <a:cs typeface="Arial" charset="0"/>
              </a:rPr>
              <a:t>Latviskās dzīvesziņas aktualizēšana pirmsskolā, saistībā ar gadalaiku</a:t>
            </a:r>
          </a:p>
          <a:p>
            <a:pPr>
              <a:buFont typeface="Wingdings" pitchFamily="2" charset="2"/>
              <a:buChar char="Ø"/>
              <a:defRPr/>
            </a:pPr>
            <a:endParaRPr lang="lv-LV" altLang="lv-LV" sz="3600" i="1" dirty="0" smtClean="0">
              <a:solidFill>
                <a:schemeClr val="accent5">
                  <a:lumMod val="75000"/>
                </a:schemeClr>
              </a:solidFill>
            </a:endParaRPr>
          </a:p>
        </p:txBody>
      </p:sp>
      <p:sp>
        <p:nvSpPr>
          <p:cNvPr id="9219"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lv-LV"/>
          </a:p>
        </p:txBody>
      </p:sp>
      <p:pic>
        <p:nvPicPr>
          <p:cNvPr id="9220" name="Picture 3" descr="Related image"/>
          <p:cNvPicPr>
            <a:picLocks noChangeAspect="1" noChangeArrowheads="1"/>
          </p:cNvPicPr>
          <p:nvPr/>
        </p:nvPicPr>
        <p:blipFill>
          <a:blip r:embed="rId2" r:link="rId3" cstate="print"/>
          <a:srcRect/>
          <a:stretch>
            <a:fillRect/>
          </a:stretch>
        </p:blipFill>
        <p:spPr bwMode="auto">
          <a:xfrm>
            <a:off x="1115616" y="1412776"/>
            <a:ext cx="2619375"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21" name="Rectangle 5"/>
          <p:cNvSpPr>
            <a:spLocks noChangeArrowheads="1"/>
          </p:cNvSpPr>
          <p:nvPr/>
        </p:nvSpPr>
        <p:spPr bwMode="auto">
          <a:xfrm>
            <a:off x="1042988" y="128588"/>
            <a:ext cx="5976937" cy="1200150"/>
          </a:xfrm>
          <a:prstGeom prst="rect">
            <a:avLst/>
          </a:prstGeom>
          <a:noFill/>
          <a:ln w="9525">
            <a:noFill/>
            <a:miter lim="800000"/>
            <a:headEnd/>
            <a:tailEnd/>
          </a:ln>
        </p:spPr>
        <p:txBody>
          <a:bodyPr anchor="ctr">
            <a:spAutoFit/>
          </a:bodyPr>
          <a:lstStyle/>
          <a:p>
            <a:pPr eaLnBrk="0" hangingPunct="0"/>
            <a:r>
              <a:rPr lang="en-US" sz="7200" b="1" i="1" dirty="0">
                <a:solidFill>
                  <a:schemeClr val="accent4">
                    <a:lumMod val="50000"/>
                  </a:schemeClr>
                </a:solidFill>
                <a:latin typeface="Times New Roman" pitchFamily="18" charset="0"/>
                <a:ea typeface="Calibri" pitchFamily="34" charset="0"/>
                <a:cs typeface="Times New Roman" pitchFamily="18" charset="0"/>
              </a:rPr>
              <a:t>NOVEMBRIS</a:t>
            </a:r>
            <a:endParaRPr lang="en-US" dirty="0">
              <a:solidFill>
                <a:schemeClr val="accent4">
                  <a:lumMod val="50000"/>
                </a:schemeClr>
              </a:solidFill>
              <a:ea typeface="Calibri" pitchFamily="34" charset="0"/>
              <a:cs typeface="Times New Roman" pitchFamily="18" charset="0"/>
            </a:endParaRPr>
          </a:p>
        </p:txBody>
      </p:sp>
      <p:pic>
        <p:nvPicPr>
          <p:cNvPr id="9222" name="Picture 6" descr="Related image"/>
          <p:cNvPicPr>
            <a:picLocks noChangeAspect="1" noChangeArrowheads="1"/>
          </p:cNvPicPr>
          <p:nvPr/>
        </p:nvPicPr>
        <p:blipFill>
          <a:blip r:embed="rId4" r:link="rId5" cstate="print"/>
          <a:srcRect/>
          <a:stretch>
            <a:fillRect/>
          </a:stretch>
        </p:blipFill>
        <p:spPr bwMode="auto">
          <a:xfrm>
            <a:off x="6444208" y="2780928"/>
            <a:ext cx="24384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3" name="Picture 7" descr="http://png.edu.lv/wordpress/wp-content/uploads/2014/11/gailis.jpg"/>
          <p:cNvPicPr>
            <a:picLocks noChangeAspect="1" noChangeArrowheads="1"/>
          </p:cNvPicPr>
          <p:nvPr/>
        </p:nvPicPr>
        <p:blipFill>
          <a:blip r:embed="rId6" r:link="rId7" cstate="print"/>
          <a:srcRect/>
          <a:stretch>
            <a:fillRect/>
          </a:stretch>
        </p:blipFill>
        <p:spPr bwMode="auto">
          <a:xfrm>
            <a:off x="6663283" y="300038"/>
            <a:ext cx="200025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4" name="Picture 9" descr="Image result for NOVEMBRIS"/>
          <p:cNvPicPr>
            <a:picLocks noChangeAspect="1" noChangeArrowheads="1"/>
          </p:cNvPicPr>
          <p:nvPr/>
        </p:nvPicPr>
        <p:blipFill>
          <a:blip r:embed="rId8" r:link="rId9" cstate="print"/>
          <a:srcRect/>
          <a:stretch>
            <a:fillRect/>
          </a:stretch>
        </p:blipFill>
        <p:spPr bwMode="auto">
          <a:xfrm>
            <a:off x="3779912" y="1844824"/>
            <a:ext cx="2657475" cy="1724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C:\Documents and Settings\ArvidsP\Desktop\plakati\zivis 068.jpg"/>
          <p:cNvPicPr>
            <a:picLocks noChangeAspect="1" noChangeArrowheads="1"/>
          </p:cNvPicPr>
          <p:nvPr/>
        </p:nvPicPr>
        <p:blipFill>
          <a:blip r:embed="rId2" cstate="print"/>
          <a:srcRect/>
          <a:stretch>
            <a:fillRect/>
          </a:stretch>
        </p:blipFill>
        <p:spPr bwMode="auto">
          <a:xfrm>
            <a:off x="1115616" y="1116732"/>
            <a:ext cx="3360738" cy="2519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p:cNvSpPr>
            <a:spLocks noGrp="1"/>
          </p:cNvSpPr>
          <p:nvPr>
            <p:ph type="title"/>
          </p:nvPr>
        </p:nvSpPr>
        <p:spPr>
          <a:xfrm>
            <a:off x="457200" y="274638"/>
            <a:ext cx="8229600" cy="850106"/>
          </a:xfrm>
        </p:spPr>
        <p:txBody>
          <a:bodyPr>
            <a:normAutofit fontScale="90000"/>
          </a:bodyPr>
          <a:lstStyle/>
          <a:p>
            <a:pPr algn="ctr">
              <a:defRPr/>
            </a:pPr>
            <a:r>
              <a:rPr lang="lv-LV" i="1" dirty="0" smtClean="0">
                <a:effectLst/>
              </a:rPr>
              <a:t>Sveiciens  BALOŽU pilsētai dzimšanas   dienā</a:t>
            </a:r>
            <a:endParaRPr lang="lv-LV" i="1" dirty="0">
              <a:effectLst/>
            </a:endParaRPr>
          </a:p>
        </p:txBody>
      </p:sp>
      <p:pic>
        <p:nvPicPr>
          <p:cNvPr id="22532" name="Picture 4" descr="C:\Documents and Settings\ArvidsP\Desktop\plakati\zivis 172.jpg"/>
          <p:cNvPicPr>
            <a:picLocks noChangeAspect="1" noChangeArrowheads="1"/>
          </p:cNvPicPr>
          <p:nvPr/>
        </p:nvPicPr>
        <p:blipFill>
          <a:blip r:embed="rId3" cstate="print"/>
          <a:srcRect/>
          <a:stretch>
            <a:fillRect/>
          </a:stretch>
        </p:blipFill>
        <p:spPr bwMode="auto">
          <a:xfrm>
            <a:off x="1115616" y="4005064"/>
            <a:ext cx="3096344" cy="2321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3" name="Picture 5" descr="C:\Documents and Settings\ArvidsP\Desktop\plakati\zivis 191.jpg"/>
          <p:cNvPicPr>
            <a:picLocks noChangeAspect="1" noChangeArrowheads="1"/>
          </p:cNvPicPr>
          <p:nvPr/>
        </p:nvPicPr>
        <p:blipFill>
          <a:blip r:embed="rId4" cstate="print"/>
          <a:srcRect/>
          <a:stretch>
            <a:fillRect/>
          </a:stretch>
        </p:blipFill>
        <p:spPr bwMode="auto">
          <a:xfrm>
            <a:off x="4644008" y="4005064"/>
            <a:ext cx="3024188" cy="2268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4" name="Picture 6" descr="C:\Documents and Settings\ArvidsP\Desktop\plakati\zivis 192.jpg"/>
          <p:cNvPicPr>
            <a:picLocks noChangeAspect="1" noChangeArrowheads="1"/>
          </p:cNvPicPr>
          <p:nvPr/>
        </p:nvPicPr>
        <p:blipFill>
          <a:blip r:embed="rId5" cstate="print"/>
          <a:srcRect/>
          <a:stretch>
            <a:fillRect/>
          </a:stretch>
        </p:blipFill>
        <p:spPr bwMode="auto">
          <a:xfrm>
            <a:off x="5652120" y="1188169"/>
            <a:ext cx="3167063" cy="2376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475656" y="6309320"/>
            <a:ext cx="1728192" cy="307777"/>
          </a:xfrm>
          <a:prstGeom prst="rect">
            <a:avLst/>
          </a:prstGeom>
          <a:noFill/>
        </p:spPr>
        <p:txBody>
          <a:bodyPr wrap="square" rtlCol="0">
            <a:spAutoFit/>
          </a:bodyPr>
          <a:lstStyle/>
          <a:p>
            <a:r>
              <a:rPr lang="lv-LV" sz="1400" i="1" dirty="0" smtClean="0">
                <a:solidFill>
                  <a:schemeClr val="tx2"/>
                </a:solidFill>
              </a:rPr>
              <a:t>GRUPA “PĪLĒNI”</a:t>
            </a:r>
            <a:endParaRPr lang="lv-LV" sz="1400" i="1" dirty="0">
              <a:solidFill>
                <a:schemeClr val="tx2"/>
              </a:solidFill>
            </a:endParaRPr>
          </a:p>
        </p:txBody>
      </p:sp>
      <p:sp>
        <p:nvSpPr>
          <p:cNvPr id="9" name="TextBox 8"/>
          <p:cNvSpPr txBox="1"/>
          <p:nvPr/>
        </p:nvSpPr>
        <p:spPr>
          <a:xfrm>
            <a:off x="5292080" y="6381328"/>
            <a:ext cx="3312368" cy="338554"/>
          </a:xfrm>
          <a:prstGeom prst="rect">
            <a:avLst/>
          </a:prstGeom>
          <a:noFill/>
        </p:spPr>
        <p:txBody>
          <a:bodyPr wrap="square" rtlCol="0">
            <a:spAutoFit/>
          </a:bodyPr>
          <a:lstStyle/>
          <a:p>
            <a:r>
              <a:rPr lang="lv-LV" sz="1400" i="1" dirty="0" smtClean="0">
                <a:solidFill>
                  <a:schemeClr val="tx2"/>
                </a:solidFill>
              </a:rPr>
              <a:t>GRUPA “PĒRLĪTES</a:t>
            </a:r>
            <a:r>
              <a:rPr lang="lv-LV" sz="1600" dirty="0" smtClean="0">
                <a:solidFill>
                  <a:schemeClr val="tx2"/>
                </a:solidFill>
              </a:rPr>
              <a:t>”</a:t>
            </a:r>
            <a:endParaRPr lang="lv-LV" sz="1600" dirty="0">
              <a:solidFill>
                <a:schemeClr val="tx2"/>
              </a:solidFill>
            </a:endParaRPr>
          </a:p>
        </p:txBody>
      </p:sp>
      <p:sp>
        <p:nvSpPr>
          <p:cNvPr id="10" name="TextBox 9"/>
          <p:cNvSpPr txBox="1"/>
          <p:nvPr/>
        </p:nvSpPr>
        <p:spPr>
          <a:xfrm>
            <a:off x="6228184" y="3573016"/>
            <a:ext cx="2664296" cy="307777"/>
          </a:xfrm>
          <a:prstGeom prst="rect">
            <a:avLst/>
          </a:prstGeom>
          <a:noFill/>
        </p:spPr>
        <p:txBody>
          <a:bodyPr wrap="square" rtlCol="0">
            <a:spAutoFit/>
          </a:bodyPr>
          <a:lstStyle/>
          <a:p>
            <a:r>
              <a:rPr lang="lv-LV" sz="1400" i="1" dirty="0" smtClean="0">
                <a:solidFill>
                  <a:schemeClr val="tx2"/>
                </a:solidFill>
              </a:rPr>
              <a:t>GRUPA “TAURENĪŠI”</a:t>
            </a:r>
            <a:endParaRPr lang="lv-LV" sz="1400" i="1"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C:\Documents and Settings\ArvidsP\Desktop\plakati\zivis 194.jpg"/>
          <p:cNvPicPr>
            <a:picLocks noGrp="1" noChangeAspect="1" noChangeArrowheads="1"/>
          </p:cNvPicPr>
          <p:nvPr>
            <p:ph sz="half" idx="1"/>
          </p:nvPr>
        </p:nvPicPr>
        <p:blipFill>
          <a:blip r:embed="rId2" cstate="print"/>
          <a:stretch>
            <a:fillRect/>
          </a:stretch>
        </p:blipFill>
        <p:spPr>
          <a:xfrm>
            <a:off x="539552" y="3068960"/>
            <a:ext cx="4127269" cy="3096491"/>
          </a:xfrm>
          <a:noFill/>
        </p:spPr>
      </p:pic>
      <p:pic>
        <p:nvPicPr>
          <p:cNvPr id="23555" name="Picture 4" descr="C:\Documents and Settings\ArvidsP\Desktop\plakati\zivis 193.jpg"/>
          <p:cNvPicPr>
            <a:picLocks noChangeAspect="1" noChangeArrowheads="1"/>
          </p:cNvPicPr>
          <p:nvPr/>
        </p:nvPicPr>
        <p:blipFill>
          <a:blip r:embed="rId3" cstate="print"/>
          <a:srcRect/>
          <a:stretch>
            <a:fillRect/>
          </a:stretch>
        </p:blipFill>
        <p:spPr bwMode="auto">
          <a:xfrm>
            <a:off x="5634236" y="1484783"/>
            <a:ext cx="2970212" cy="3960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556" name="Picture 5" descr="C:\Documents and Settings\ArvidsP\Desktop\plakati\zivis 190.jpg"/>
          <p:cNvPicPr>
            <a:picLocks noChangeAspect="1" noChangeArrowheads="1"/>
          </p:cNvPicPr>
          <p:nvPr/>
        </p:nvPicPr>
        <p:blipFill>
          <a:blip r:embed="rId4" cstate="print"/>
          <a:srcRect/>
          <a:stretch>
            <a:fillRect/>
          </a:stretch>
        </p:blipFill>
        <p:spPr bwMode="auto">
          <a:xfrm>
            <a:off x="755576" y="188640"/>
            <a:ext cx="3682411"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475656" y="6165304"/>
            <a:ext cx="3096344" cy="307777"/>
          </a:xfrm>
          <a:prstGeom prst="rect">
            <a:avLst/>
          </a:prstGeom>
          <a:noFill/>
        </p:spPr>
        <p:txBody>
          <a:bodyPr wrap="square" rtlCol="0">
            <a:spAutoFit/>
          </a:bodyPr>
          <a:lstStyle/>
          <a:p>
            <a:r>
              <a:rPr lang="lv-LV" sz="1400" i="1" dirty="0" smtClean="0">
                <a:solidFill>
                  <a:schemeClr val="tx2"/>
                </a:solidFill>
              </a:rPr>
              <a:t>GRUPA“ZIVTIŅAS”</a:t>
            </a:r>
            <a:endParaRPr lang="lv-LV" sz="1400" i="1" dirty="0">
              <a:solidFill>
                <a:schemeClr val="tx2"/>
              </a:solidFill>
            </a:endParaRPr>
          </a:p>
        </p:txBody>
      </p:sp>
      <p:sp>
        <p:nvSpPr>
          <p:cNvPr id="7" name="TextBox 6"/>
          <p:cNvSpPr txBox="1"/>
          <p:nvPr/>
        </p:nvSpPr>
        <p:spPr>
          <a:xfrm>
            <a:off x="5859202" y="5907707"/>
            <a:ext cx="2520280" cy="307777"/>
          </a:xfrm>
          <a:prstGeom prst="rect">
            <a:avLst/>
          </a:prstGeom>
          <a:noFill/>
        </p:spPr>
        <p:txBody>
          <a:bodyPr wrap="square" rtlCol="0">
            <a:spAutoFit/>
          </a:bodyPr>
          <a:lstStyle/>
          <a:p>
            <a:r>
              <a:rPr lang="lv-LV" sz="1400" i="1" dirty="0" smtClean="0">
                <a:solidFill>
                  <a:schemeClr val="tx2"/>
                </a:solidFill>
              </a:rPr>
              <a:t>GRUPA “SKUDRIŅAS”</a:t>
            </a:r>
            <a:endParaRPr lang="lv-LV" sz="1400" i="1" dirty="0">
              <a:solidFill>
                <a:schemeClr val="tx2"/>
              </a:solidFill>
            </a:endParaRPr>
          </a:p>
        </p:txBody>
      </p:sp>
      <p:sp>
        <p:nvSpPr>
          <p:cNvPr id="8" name="TextBox 7"/>
          <p:cNvSpPr txBox="1"/>
          <p:nvPr/>
        </p:nvSpPr>
        <p:spPr>
          <a:xfrm>
            <a:off x="1835696" y="2708920"/>
            <a:ext cx="2808312" cy="369332"/>
          </a:xfrm>
          <a:prstGeom prst="rect">
            <a:avLst/>
          </a:prstGeom>
          <a:noFill/>
        </p:spPr>
        <p:txBody>
          <a:bodyPr wrap="square" rtlCol="0">
            <a:spAutoFit/>
          </a:bodyPr>
          <a:lstStyle/>
          <a:p>
            <a:r>
              <a:rPr lang="lv-LV" sz="1400" i="1" dirty="0" smtClean="0">
                <a:solidFill>
                  <a:schemeClr val="tx2"/>
                </a:solidFill>
              </a:rPr>
              <a:t>GRUPA “MĀKONĪŠI</a:t>
            </a:r>
            <a:r>
              <a:rPr lang="lv-LV" dirty="0" smtClean="0">
                <a:solidFill>
                  <a:schemeClr val="tx2"/>
                </a:solidFill>
              </a:rPr>
              <a:t>”</a:t>
            </a:r>
            <a:endParaRPr lang="lv-LV"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850424"/>
          </a:xfrm>
        </p:spPr>
        <p:txBody>
          <a:bodyPr>
            <a:normAutofit/>
          </a:bodyPr>
          <a:lstStyle/>
          <a:p>
            <a:pPr algn="ctr"/>
            <a:r>
              <a:rPr lang="lv-LV" sz="2400" b="1" i="1" dirty="0" smtClean="0">
                <a:solidFill>
                  <a:schemeClr val="tx1"/>
                </a:solidFill>
                <a:effectLst/>
                <a:latin typeface="Arial" pitchFamily="34" charset="0"/>
                <a:cs typeface="Arial" pitchFamily="34" charset="0"/>
              </a:rPr>
              <a:t>“MANA PILSĒTA  -  BALOŽI”</a:t>
            </a:r>
            <a:endParaRPr lang="lv-LV" sz="2400" b="1" i="1" dirty="0">
              <a:solidFill>
                <a:schemeClr val="tx1"/>
              </a:solidFill>
              <a:effectLst/>
              <a:latin typeface="Arial" pitchFamily="34" charset="0"/>
              <a:cs typeface="Arial" pitchFamily="34" charset="0"/>
            </a:endParaRPr>
          </a:p>
        </p:txBody>
      </p:sp>
      <p:pic>
        <p:nvPicPr>
          <p:cNvPr id="49154" name="Picture 2" descr="C:\Documents and Settings\ArvidsP\Desktop\GULBIS.jpg"/>
          <p:cNvPicPr>
            <a:picLocks noChangeAspect="1" noChangeArrowheads="1"/>
          </p:cNvPicPr>
          <p:nvPr/>
        </p:nvPicPr>
        <p:blipFill>
          <a:blip r:embed="rId2" cstate="print"/>
          <a:srcRect/>
          <a:stretch>
            <a:fillRect/>
          </a:stretch>
        </p:blipFill>
        <p:spPr bwMode="auto">
          <a:xfrm rot="16200000">
            <a:off x="5256077" y="2744923"/>
            <a:ext cx="3168352" cy="4392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155" name="Picture 3" descr="C:\Documents and Settings\ArvidsP\Desktop\GULBIS.jpg"/>
          <p:cNvPicPr>
            <a:picLocks noChangeAspect="1" noChangeArrowheads="1"/>
          </p:cNvPicPr>
          <p:nvPr/>
        </p:nvPicPr>
        <p:blipFill>
          <a:blip r:embed="rId3" cstate="print"/>
          <a:srcRect/>
          <a:stretch>
            <a:fillRect/>
          </a:stretch>
        </p:blipFill>
        <p:spPr bwMode="auto">
          <a:xfrm rot="16200000">
            <a:off x="1164278" y="570885"/>
            <a:ext cx="2786421" cy="402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619672" y="5517232"/>
            <a:ext cx="2808312" cy="523220"/>
          </a:xfrm>
          <a:prstGeom prst="rect">
            <a:avLst/>
          </a:prstGeom>
          <a:noFill/>
        </p:spPr>
        <p:txBody>
          <a:bodyPr wrap="square" rtlCol="0">
            <a:spAutoFit/>
          </a:bodyPr>
          <a:lstStyle/>
          <a:p>
            <a:pPr algn="ctr"/>
            <a:r>
              <a:rPr lang="lv-LV" sz="1400" i="1" dirty="0" smtClean="0"/>
              <a:t>ATKLĀTĀ NODARBĪBA</a:t>
            </a:r>
          </a:p>
          <a:p>
            <a:pPr algn="ctr"/>
            <a:r>
              <a:rPr lang="lv-LV" sz="1400" i="1" dirty="0" smtClean="0"/>
              <a:t> GRUPA  “PĪLĒNI”</a:t>
            </a:r>
            <a:endParaRPr lang="lv-LV" sz="1400" i="1" dirty="0"/>
          </a:p>
        </p:txBody>
      </p:sp>
      <p:sp>
        <p:nvSpPr>
          <p:cNvPr id="6" name="TextBox 5"/>
          <p:cNvSpPr txBox="1"/>
          <p:nvPr/>
        </p:nvSpPr>
        <p:spPr>
          <a:xfrm>
            <a:off x="4860032" y="1196752"/>
            <a:ext cx="3672408" cy="1754326"/>
          </a:xfrm>
          <a:prstGeom prst="rect">
            <a:avLst/>
          </a:prstGeom>
          <a:noFill/>
        </p:spPr>
        <p:txBody>
          <a:bodyPr wrap="square" rtlCol="0">
            <a:spAutoFit/>
          </a:bodyPr>
          <a:lstStyle/>
          <a:p>
            <a:r>
              <a:rPr lang="lv-LV" i="1" dirty="0" smtClean="0">
                <a:solidFill>
                  <a:schemeClr val="tx2"/>
                </a:solidFill>
              </a:rPr>
              <a:t>Gulbis skrēja par ezeru,</a:t>
            </a:r>
            <a:br>
              <a:rPr lang="lv-LV" i="1" dirty="0" smtClean="0">
                <a:solidFill>
                  <a:schemeClr val="tx2"/>
                </a:solidFill>
              </a:rPr>
            </a:br>
            <a:r>
              <a:rPr lang="lv-LV" i="1" dirty="0" smtClean="0">
                <a:solidFill>
                  <a:schemeClr val="tx2"/>
                </a:solidFill>
              </a:rPr>
              <a:t>Balts </a:t>
            </a:r>
            <a:r>
              <a:rPr lang="lv-LV" i="1" dirty="0" err="1" smtClean="0">
                <a:solidFill>
                  <a:schemeClr val="tx2"/>
                </a:solidFill>
              </a:rPr>
              <a:t>krekliņis</a:t>
            </a:r>
            <a:r>
              <a:rPr lang="lv-LV" i="1" dirty="0" smtClean="0">
                <a:solidFill>
                  <a:schemeClr val="tx2"/>
                </a:solidFill>
              </a:rPr>
              <a:t> mugurā.</a:t>
            </a:r>
            <a:br>
              <a:rPr lang="lv-LV" i="1" dirty="0" smtClean="0">
                <a:solidFill>
                  <a:schemeClr val="tx2"/>
                </a:solidFill>
              </a:rPr>
            </a:br>
            <a:r>
              <a:rPr lang="lv-LV" i="1" dirty="0" smtClean="0">
                <a:solidFill>
                  <a:schemeClr val="tx2"/>
                </a:solidFill>
              </a:rPr>
              <a:t>Pavaicāju </a:t>
            </a:r>
            <a:r>
              <a:rPr lang="lv-LV" i="1" dirty="0" err="1" smtClean="0">
                <a:solidFill>
                  <a:schemeClr val="tx2"/>
                </a:solidFill>
              </a:rPr>
              <a:t>gulbīšam</a:t>
            </a:r>
            <a:r>
              <a:rPr lang="lv-LV" i="1" dirty="0" smtClean="0">
                <a:solidFill>
                  <a:schemeClr val="tx2"/>
                </a:solidFill>
              </a:rPr>
              <a:t>:</a:t>
            </a:r>
            <a:br>
              <a:rPr lang="lv-LV" i="1" dirty="0" smtClean="0">
                <a:solidFill>
                  <a:schemeClr val="tx2"/>
                </a:solidFill>
              </a:rPr>
            </a:br>
            <a:r>
              <a:rPr lang="lv-LV" i="1" dirty="0" smtClean="0">
                <a:solidFill>
                  <a:schemeClr val="tx2"/>
                </a:solidFill>
              </a:rPr>
              <a:t>Kas krekliņu tev velēja?</a:t>
            </a:r>
            <a:br>
              <a:rPr lang="lv-LV" i="1" dirty="0" smtClean="0">
                <a:solidFill>
                  <a:schemeClr val="tx2"/>
                </a:solidFill>
              </a:rPr>
            </a:br>
            <a:r>
              <a:rPr lang="lv-LV" i="1" dirty="0" smtClean="0">
                <a:solidFill>
                  <a:schemeClr val="tx2"/>
                </a:solidFill>
              </a:rPr>
              <a:t>- Liepas plēsta man vālīte,</a:t>
            </a:r>
            <a:br>
              <a:rPr lang="lv-LV" i="1" dirty="0" smtClean="0">
                <a:solidFill>
                  <a:schemeClr val="tx2"/>
                </a:solidFill>
              </a:rPr>
            </a:br>
            <a:r>
              <a:rPr lang="lv-LV" i="1" dirty="0" smtClean="0">
                <a:solidFill>
                  <a:schemeClr val="tx2"/>
                </a:solidFill>
              </a:rPr>
              <a:t>Leišu meita velētāja.</a:t>
            </a:r>
            <a:endParaRPr lang="lv-LV" i="1"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5296632" cy="850424"/>
          </a:xfrm>
        </p:spPr>
        <p:txBody>
          <a:bodyPr>
            <a:normAutofit/>
          </a:bodyPr>
          <a:lstStyle/>
          <a:p>
            <a:r>
              <a:rPr lang="lv-LV" sz="2000" i="1" dirty="0" smtClean="0">
                <a:latin typeface="Arial" pitchFamily="34" charset="0"/>
                <a:cs typeface="Arial" pitchFamily="34" charset="0"/>
              </a:rPr>
              <a:t>EKSKURSIJA UZ BALOŽU BIBLIOTĒKU</a:t>
            </a:r>
            <a:endParaRPr lang="lv-LV" sz="2000" i="1" dirty="0">
              <a:latin typeface="Arial" pitchFamily="34" charset="0"/>
              <a:cs typeface="Arial" pitchFamily="34" charset="0"/>
            </a:endParaRPr>
          </a:p>
        </p:txBody>
      </p:sp>
      <p:pic>
        <p:nvPicPr>
          <p:cNvPr id="5122" name="Picture 2" descr="E:\burbuli\IMG-20151229-WA0000.jpg"/>
          <p:cNvPicPr>
            <a:picLocks noChangeAspect="1" noChangeArrowheads="1"/>
          </p:cNvPicPr>
          <p:nvPr/>
        </p:nvPicPr>
        <p:blipFill>
          <a:blip r:embed="rId2" cstate="print"/>
          <a:srcRect/>
          <a:stretch>
            <a:fillRect/>
          </a:stretch>
        </p:blipFill>
        <p:spPr bwMode="auto">
          <a:xfrm>
            <a:off x="5148064" y="1138732"/>
            <a:ext cx="2937309" cy="5221884"/>
          </a:xfrm>
          <a:prstGeom prst="rect">
            <a:avLst/>
          </a:prstGeom>
          <a:ln>
            <a:noFill/>
          </a:ln>
          <a:effectLst>
            <a:softEdge rad="112500"/>
          </a:effectLst>
        </p:spPr>
      </p:pic>
      <p:sp>
        <p:nvSpPr>
          <p:cNvPr id="4" name="TextBox 3"/>
          <p:cNvSpPr txBox="1"/>
          <p:nvPr/>
        </p:nvSpPr>
        <p:spPr>
          <a:xfrm>
            <a:off x="6012160" y="6360616"/>
            <a:ext cx="1944216" cy="307777"/>
          </a:xfrm>
          <a:prstGeom prst="rect">
            <a:avLst/>
          </a:prstGeom>
          <a:noFill/>
        </p:spPr>
        <p:txBody>
          <a:bodyPr wrap="square" rtlCol="0">
            <a:spAutoFit/>
          </a:bodyPr>
          <a:lstStyle/>
          <a:p>
            <a:r>
              <a:rPr lang="lv-LV" sz="1400" i="1" dirty="0" smtClean="0">
                <a:solidFill>
                  <a:schemeClr val="tx2"/>
                </a:solidFill>
              </a:rPr>
              <a:t>GR. “BURBULĪŠI”</a:t>
            </a:r>
            <a:endParaRPr lang="lv-LV" sz="1400" i="1" dirty="0">
              <a:solidFill>
                <a:schemeClr val="tx2"/>
              </a:solidFill>
            </a:endParaRPr>
          </a:p>
        </p:txBody>
      </p:sp>
      <p:pic>
        <p:nvPicPr>
          <p:cNvPr id="15362" name="Picture 2" descr="Main_dsc03591"/>
          <p:cNvPicPr>
            <a:picLocks noChangeAspect="1" noChangeArrowheads="1"/>
          </p:cNvPicPr>
          <p:nvPr/>
        </p:nvPicPr>
        <p:blipFill>
          <a:blip r:embed="rId3" cstate="print"/>
          <a:srcRect/>
          <a:stretch>
            <a:fillRect/>
          </a:stretch>
        </p:blipFill>
        <p:spPr bwMode="auto">
          <a:xfrm>
            <a:off x="1259632" y="1844824"/>
            <a:ext cx="2736304"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H:\bernudarzs\2015-2016\latvija\126___11\IMG_6873.JPG"/>
          <p:cNvPicPr>
            <a:picLocks noChangeAspect="1" noChangeArrowheads="1"/>
          </p:cNvPicPr>
          <p:nvPr/>
        </p:nvPicPr>
        <p:blipFill>
          <a:blip r:embed="rId2" cstate="print"/>
          <a:srcRect/>
          <a:stretch>
            <a:fillRect/>
          </a:stretch>
        </p:blipFill>
        <p:spPr bwMode="auto">
          <a:xfrm>
            <a:off x="4860032" y="3573016"/>
            <a:ext cx="4156967" cy="3117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50" name="Picture 2" descr="H:\bernudarzs\2015-2016\latvija\126___11\IMG_6866.JPG"/>
          <p:cNvPicPr>
            <a:picLocks noChangeAspect="1" noChangeArrowheads="1"/>
          </p:cNvPicPr>
          <p:nvPr/>
        </p:nvPicPr>
        <p:blipFill>
          <a:blip r:embed="rId3" cstate="print"/>
          <a:srcRect/>
          <a:stretch>
            <a:fillRect/>
          </a:stretch>
        </p:blipFill>
        <p:spPr bwMode="auto">
          <a:xfrm>
            <a:off x="1043608" y="1844824"/>
            <a:ext cx="3875928" cy="2907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2" name="Picture 2" descr="http://edu.dnd.lv/wp-content/uploads/2014/11/262-300x225.jpg"/>
          <p:cNvPicPr>
            <a:picLocks noChangeAspect="1" noChangeArrowheads="1"/>
          </p:cNvPicPr>
          <p:nvPr/>
        </p:nvPicPr>
        <p:blipFill>
          <a:blip r:embed="rId4" cstate="print"/>
          <a:srcRect/>
          <a:stretch>
            <a:fillRect/>
          </a:stretch>
        </p:blipFill>
        <p:spPr bwMode="auto">
          <a:xfrm>
            <a:off x="5868144" y="620688"/>
            <a:ext cx="2857500"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43" name="Rectangle 3"/>
          <p:cNvSpPr>
            <a:spLocks noChangeArrowheads="1"/>
          </p:cNvSpPr>
          <p:nvPr/>
        </p:nvSpPr>
        <p:spPr bwMode="auto">
          <a:xfrm>
            <a:off x="1043608" y="404664"/>
            <a:ext cx="417646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lv-LV" sz="2000" b="0" i="1" u="none" strike="noStrike" cap="none" normalizeH="0" baseline="0" dirty="0" smtClean="0">
                <a:ln>
                  <a:noFill/>
                </a:ln>
                <a:solidFill>
                  <a:srgbClr val="C00000"/>
                </a:solidFill>
                <a:effectLst/>
                <a:latin typeface="Arial" pitchFamily="34" charset="0"/>
                <a:ea typeface="Calibri" pitchFamily="34" charset="0"/>
                <a:cs typeface="Arial" pitchFamily="34" charset="0"/>
              </a:rPr>
              <a:t>            </a:t>
            </a:r>
            <a:r>
              <a:rPr kumimoji="0" lang="lv-LV" sz="2000" b="0" i="1" u="none" strike="noStrike" cap="none" normalizeH="0" baseline="0" dirty="0" smtClean="0">
                <a:ln>
                  <a:noFill/>
                </a:ln>
                <a:solidFill>
                  <a:schemeClr val="tx2"/>
                </a:solidFill>
                <a:effectLst/>
                <a:latin typeface="Arial" pitchFamily="34" charset="0"/>
                <a:ea typeface="Calibri" pitchFamily="34" charset="0"/>
                <a:cs typeface="Arial" pitchFamily="34" charset="0"/>
              </a:rPr>
              <a:t>Met, laimīte, zelta jostu</a:t>
            </a:r>
          </a:p>
          <a:p>
            <a:pPr marL="0" marR="0" lvl="0" indent="0" defTabSz="914400" rtl="0" eaLnBrk="1" fontAlgn="base" latinLnBrk="0" hangingPunct="1">
              <a:lnSpc>
                <a:spcPct val="100000"/>
              </a:lnSpc>
              <a:spcBef>
                <a:spcPct val="0"/>
              </a:spcBef>
              <a:spcAft>
                <a:spcPct val="0"/>
              </a:spcAft>
              <a:buClrTx/>
              <a:buSzTx/>
              <a:buFontTx/>
              <a:buNone/>
              <a:tabLst/>
            </a:pPr>
            <a:r>
              <a:rPr lang="lv-LV" sz="2000" i="1" dirty="0" smtClean="0">
                <a:solidFill>
                  <a:schemeClr val="tx2"/>
                </a:solidFill>
                <a:latin typeface="Arial" pitchFamily="34" charset="0"/>
                <a:ea typeface="Calibri" pitchFamily="34" charset="0"/>
                <a:cs typeface="Arial" pitchFamily="34" charset="0"/>
              </a:rPr>
              <a:t>          </a:t>
            </a:r>
            <a:r>
              <a:rPr kumimoji="0" lang="lv-LV" sz="2000" b="0" i="1" u="none" strike="noStrike" cap="none" normalizeH="0" baseline="0" dirty="0" smtClean="0">
                <a:ln>
                  <a:noFill/>
                </a:ln>
                <a:solidFill>
                  <a:schemeClr val="tx2"/>
                </a:solidFill>
                <a:effectLst/>
                <a:latin typeface="Arial" pitchFamily="34" charset="0"/>
                <a:ea typeface="Calibri" pitchFamily="34" charset="0"/>
                <a:cs typeface="Arial" pitchFamily="34" charset="0"/>
              </a:rPr>
              <a:t>  Pāri mūsu zemītei,</a:t>
            </a:r>
            <a:endParaRPr kumimoji="0" lang="lv-LV" sz="2000" b="0" i="1" u="none" strike="noStrike" cap="none" normalizeH="0" baseline="0" dirty="0" smtClean="0">
              <a:ln>
                <a:noFill/>
              </a:ln>
              <a:solidFill>
                <a:schemeClr val="tx2"/>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lv-LV" sz="2000" b="0" i="1" u="none" strike="noStrike" cap="none" normalizeH="0" baseline="0" dirty="0" smtClean="0">
                <a:ln>
                  <a:noFill/>
                </a:ln>
                <a:solidFill>
                  <a:schemeClr val="tx2"/>
                </a:solidFill>
                <a:effectLst/>
                <a:latin typeface="Arial" pitchFamily="34" charset="0"/>
                <a:ea typeface="Calibri" pitchFamily="34" charset="0"/>
                <a:cs typeface="Arial" pitchFamily="34" charset="0"/>
              </a:rPr>
              <a:t>       Dod māsiņām, bāleliņiem            Baltu mūžu nodzīvot!   </a:t>
            </a:r>
            <a:endParaRPr kumimoji="0" lang="lv-LV" sz="2000" b="0" i="1" u="none" strike="noStrike" cap="none" normalizeH="0" baseline="0" dirty="0" smtClean="0">
              <a:ln>
                <a:noFill/>
              </a:ln>
              <a:solidFill>
                <a:schemeClr val="tx2"/>
              </a:solidFill>
              <a:effectLst/>
              <a:latin typeface="Arial" pitchFamily="34" charset="0"/>
              <a:cs typeface="Arial" pitchFamily="34" charset="0"/>
            </a:endParaRP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scontent-ams3-1.xx.fbcdn.net/hphotos-xfp1/v/t34.0-12/12584100_1103170676389843_551380207_n.jpg?oh=1c64cd7a5643619197cb954032796e07&amp;oe=56A97647"/>
          <p:cNvPicPr/>
          <p:nvPr/>
        </p:nvPicPr>
        <p:blipFill>
          <a:blip r:embed="rId2" cstate="print"/>
          <a:srcRect/>
          <a:stretch>
            <a:fillRect/>
          </a:stretch>
        </p:blipFill>
        <p:spPr bwMode="auto">
          <a:xfrm>
            <a:off x="1259632" y="1628801"/>
            <a:ext cx="2232248" cy="3600400"/>
          </a:xfrm>
          <a:prstGeom prst="rect">
            <a:avLst/>
          </a:prstGeom>
          <a:noFill/>
          <a:ln w="9525">
            <a:noFill/>
            <a:miter lim="800000"/>
            <a:headEnd/>
            <a:tailEnd/>
          </a:ln>
        </p:spPr>
      </p:pic>
      <p:sp>
        <p:nvSpPr>
          <p:cNvPr id="4" name="TextBox 3"/>
          <p:cNvSpPr txBox="1"/>
          <p:nvPr/>
        </p:nvSpPr>
        <p:spPr>
          <a:xfrm>
            <a:off x="3707904" y="3645024"/>
            <a:ext cx="4176464" cy="923330"/>
          </a:xfrm>
          <a:prstGeom prst="rect">
            <a:avLst/>
          </a:prstGeom>
          <a:noFill/>
        </p:spPr>
        <p:txBody>
          <a:bodyPr wrap="square" rtlCol="0">
            <a:spAutoFit/>
          </a:bodyPr>
          <a:lstStyle/>
          <a:p>
            <a:r>
              <a:rPr lang="lv-LV" i="1" dirty="0" smtClean="0">
                <a:solidFill>
                  <a:schemeClr val="tx2"/>
                </a:solidFill>
              </a:rPr>
              <a:t>Latviešu tautas dejas </a:t>
            </a:r>
          </a:p>
          <a:p>
            <a:r>
              <a:rPr lang="lv-LV" i="1" dirty="0" smtClean="0">
                <a:solidFill>
                  <a:schemeClr val="tx2"/>
                </a:solidFill>
              </a:rPr>
              <a:t>“Jūgsim cūciņ silītē“ un “Labrītiņ, Dievs palīdz.”</a:t>
            </a:r>
            <a:endParaRPr lang="lv-LV" i="1" dirty="0">
              <a:solidFill>
                <a:schemeClr val="tx2"/>
              </a:solidFill>
            </a:endParaRPr>
          </a:p>
        </p:txBody>
      </p:sp>
      <p:pic>
        <p:nvPicPr>
          <p:cNvPr id="1026" name="Picture 2" descr="H:\bernudarzs\2014-2015\latvija\MeistarsLAK 004.jpg"/>
          <p:cNvPicPr>
            <a:picLocks noChangeAspect="1" noChangeArrowheads="1"/>
          </p:cNvPicPr>
          <p:nvPr/>
        </p:nvPicPr>
        <p:blipFill>
          <a:blip r:embed="rId3" cstate="print"/>
          <a:srcRect/>
          <a:stretch>
            <a:fillRect/>
          </a:stretch>
        </p:blipFill>
        <p:spPr bwMode="auto">
          <a:xfrm>
            <a:off x="4475989" y="404664"/>
            <a:ext cx="4128459" cy="3096344"/>
          </a:xfrm>
          <a:prstGeom prst="rect">
            <a:avLst/>
          </a:prstGeom>
          <a:noFill/>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H:\bernudarzs\2015-2016\latvija\126___11\IMG_6910.JPG"/>
          <p:cNvPicPr>
            <a:picLocks noChangeAspect="1" noChangeArrowheads="1"/>
          </p:cNvPicPr>
          <p:nvPr/>
        </p:nvPicPr>
        <p:blipFill>
          <a:blip r:embed="rId2" cstate="print"/>
          <a:srcRect/>
          <a:stretch>
            <a:fillRect/>
          </a:stretch>
        </p:blipFill>
        <p:spPr bwMode="auto">
          <a:xfrm>
            <a:off x="4788024" y="404664"/>
            <a:ext cx="4248472" cy="6048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6"/>
          <p:cNvSpPr>
            <a:spLocks noGrp="1"/>
          </p:cNvSpPr>
          <p:nvPr>
            <p:ph type="title"/>
          </p:nvPr>
        </p:nvSpPr>
        <p:spPr>
          <a:xfrm>
            <a:off x="1115616" y="188640"/>
            <a:ext cx="3600400" cy="6264696"/>
          </a:xfrm>
        </p:spPr>
        <p:txBody>
          <a:bodyPr>
            <a:normAutofit fontScale="90000"/>
          </a:bodyPr>
          <a:lstStyle/>
          <a:p>
            <a:pPr>
              <a:defRPr/>
            </a:pPr>
            <a:r>
              <a:rPr lang="lv-LV" sz="1600" b="1" i="1" dirty="0" smtClean="0">
                <a:effectLst/>
                <a:latin typeface="Arial" pitchFamily="34" charset="0"/>
                <a:cs typeface="Arial" pitchFamily="34" charset="0"/>
              </a:rPr>
              <a:t>BĒRNI:</a:t>
            </a:r>
            <a:r>
              <a:rPr lang="lv-LV" sz="1600" i="1" dirty="0" smtClean="0">
                <a:effectLst/>
                <a:latin typeface="Arial" pitchFamily="34" charset="0"/>
                <a:cs typeface="Arial" pitchFamily="34" charset="0"/>
              </a:rPr>
              <a:t> </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LAI VISI BĒRNI  BŪTU LABI, ČAKLI UN GUDRI.</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LAI  LATVIJA  IR  SKAISTA!</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LAI  BĒRNI  KLAUSĪTU  MAMMU UN TĒTI.</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LAI  VISI  CILVĒKI  LATVIJĀ  BŪTU PRIECĪGI.</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LAI  LATVIJĀ  VISIEM  CILVĒKIEM BŪTU DAUDZ  NAUDIŅAS.</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NOVĒLU  LIELU  KŪKU, PUĶĪTI UN BUČAS.</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LAI  NEKAD NEKAROTU.</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
            </a:r>
            <a:br>
              <a:rPr lang="lv-LV" sz="1600" i="1" dirty="0" smtClean="0">
                <a:effectLst/>
                <a:latin typeface="Arial" pitchFamily="34" charset="0"/>
                <a:cs typeface="Arial" pitchFamily="34" charset="0"/>
              </a:rPr>
            </a:br>
            <a:r>
              <a:rPr lang="lv-LV" sz="1600" b="1" i="1" dirty="0" smtClean="0">
                <a:effectLst/>
                <a:latin typeface="Arial" pitchFamily="34" charset="0"/>
                <a:cs typeface="Arial" pitchFamily="34" charset="0"/>
              </a:rPr>
              <a:t>VECĀKI: </a:t>
            </a:r>
            <a:r>
              <a:rPr lang="lv-LV" sz="1600" i="1" dirty="0" smtClean="0">
                <a:effectLst/>
                <a:latin typeface="Arial" pitchFamily="34" charset="0"/>
                <a:cs typeface="Arial" pitchFamily="34" charset="0"/>
              </a:rPr>
              <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GAIŠUS PRĀTUS, DIŽUS DARBUS, SAULES MŪŽU LATVIJAI!</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
            </a:r>
            <a:br>
              <a:rPr lang="lv-LV" sz="1600" i="1" dirty="0" smtClean="0">
                <a:effectLst/>
                <a:latin typeface="Arial" pitchFamily="34" charset="0"/>
                <a:cs typeface="Arial" pitchFamily="34" charset="0"/>
              </a:rPr>
            </a:br>
            <a:r>
              <a:rPr lang="lv-LV" sz="1600" i="1" dirty="0" smtClean="0">
                <a:effectLst/>
                <a:latin typeface="Arial" pitchFamily="34" charset="0"/>
                <a:cs typeface="Arial" pitchFamily="34" charset="0"/>
              </a:rPr>
              <a:t>IZTURĪBU, LATVIJAI PLAUKT UN ZELT!</a:t>
            </a:r>
            <a:br>
              <a:rPr lang="lv-LV" sz="1600" i="1" dirty="0" smtClean="0">
                <a:effectLst/>
                <a:latin typeface="Arial" pitchFamily="34" charset="0"/>
                <a:cs typeface="Arial" pitchFamily="34" charset="0"/>
              </a:rPr>
            </a:br>
            <a:r>
              <a:rPr lang="lv-LV" sz="1800" i="1" dirty="0" smtClean="0">
                <a:effectLst/>
                <a:latin typeface="Arial" pitchFamily="34" charset="0"/>
                <a:cs typeface="Arial" pitchFamily="34" charset="0"/>
              </a:rPr>
              <a:t/>
            </a:r>
            <a:br>
              <a:rPr lang="lv-LV" sz="1800" i="1" dirty="0" smtClean="0">
                <a:effectLst/>
                <a:latin typeface="Arial" pitchFamily="34" charset="0"/>
                <a:cs typeface="Arial" pitchFamily="34" charset="0"/>
              </a:rPr>
            </a:br>
            <a:endParaRPr lang="lv-LV" sz="1800" i="1" dirty="0">
              <a:effectLst/>
              <a:latin typeface="Arial" pitchFamily="34" charset="0"/>
              <a:cs typeface="Arial" pitchFamily="34" charset="0"/>
            </a:endParaRP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H:\bernudarzs\2015-2016\latvija\126___11\IMG_6895.JPG"/>
          <p:cNvPicPr>
            <a:picLocks noChangeAspect="1" noChangeArrowheads="1"/>
          </p:cNvPicPr>
          <p:nvPr/>
        </p:nvPicPr>
        <p:blipFill>
          <a:blip r:embed="rId2" cstate="print"/>
          <a:srcRect/>
          <a:stretch>
            <a:fillRect/>
          </a:stretch>
        </p:blipFill>
        <p:spPr bwMode="auto">
          <a:xfrm>
            <a:off x="3203848" y="3789040"/>
            <a:ext cx="3839967" cy="2880320"/>
          </a:xfrm>
          <a:prstGeom prst="rect">
            <a:avLst/>
          </a:prstGeom>
          <a:noFill/>
          <a:ln w="9525">
            <a:noFill/>
            <a:miter lim="800000"/>
            <a:headEnd/>
            <a:tailEnd/>
          </a:ln>
        </p:spPr>
      </p:pic>
      <p:pic>
        <p:nvPicPr>
          <p:cNvPr id="26627" name="Picture 2" descr="H:\bernudarzs\2013-2014\)latvija\bilde 007.jpg"/>
          <p:cNvPicPr>
            <a:picLocks noChangeAspect="1" noChangeArrowheads="1"/>
          </p:cNvPicPr>
          <p:nvPr/>
        </p:nvPicPr>
        <p:blipFill>
          <a:blip r:embed="rId3" cstate="print"/>
          <a:srcRect/>
          <a:stretch>
            <a:fillRect/>
          </a:stretch>
        </p:blipFill>
        <p:spPr bwMode="auto">
          <a:xfrm>
            <a:off x="1043608" y="188640"/>
            <a:ext cx="3814956" cy="2861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p:cNvSpPr>
            <a:spLocks noGrp="1"/>
          </p:cNvSpPr>
          <p:nvPr>
            <p:ph type="title"/>
          </p:nvPr>
        </p:nvSpPr>
        <p:spPr>
          <a:xfrm>
            <a:off x="5580063" y="274638"/>
            <a:ext cx="3354387" cy="1143000"/>
          </a:xfrm>
        </p:spPr>
        <p:txBody>
          <a:bodyPr>
            <a:normAutofit fontScale="90000"/>
          </a:bodyPr>
          <a:lstStyle/>
          <a:p>
            <a:pPr algn="ctr">
              <a:defRPr/>
            </a:pPr>
            <a:r>
              <a:rPr lang="lv-LV" sz="2700" i="1" dirty="0" smtClean="0">
                <a:solidFill>
                  <a:srgbClr val="C00000"/>
                </a:solidFill>
                <a:effectLst/>
                <a:latin typeface="+mn-lt"/>
                <a:ea typeface="Arial Unicode MS" pitchFamily="34" charset="-128"/>
                <a:cs typeface="Arial Unicode MS" pitchFamily="34" charset="-128"/>
              </a:rPr>
              <a:t>IZSTĀDE </a:t>
            </a:r>
            <a:r>
              <a:rPr lang="lv-LV" sz="2400" b="1" i="1" dirty="0" smtClean="0">
                <a:solidFill>
                  <a:srgbClr val="C00000"/>
                </a:solidFill>
                <a:effectLst/>
                <a:latin typeface="+mn-lt"/>
                <a:ea typeface="Arial Unicode MS" pitchFamily="34" charset="-128"/>
                <a:cs typeface="Arial Unicode MS" pitchFamily="34" charset="-128"/>
              </a:rPr>
              <a:t/>
            </a:r>
            <a:br>
              <a:rPr lang="lv-LV" sz="2400" b="1" i="1" dirty="0" smtClean="0">
                <a:solidFill>
                  <a:srgbClr val="C00000"/>
                </a:solidFill>
                <a:effectLst/>
                <a:latin typeface="+mn-lt"/>
                <a:ea typeface="Arial Unicode MS" pitchFamily="34" charset="-128"/>
                <a:cs typeface="Arial Unicode MS" pitchFamily="34" charset="-128"/>
              </a:rPr>
            </a:br>
            <a:r>
              <a:rPr lang="lv-LV" sz="2400" b="1" i="1" dirty="0" smtClean="0">
                <a:solidFill>
                  <a:srgbClr val="C00000"/>
                </a:solidFill>
                <a:effectLst/>
                <a:latin typeface="+mn-lt"/>
                <a:ea typeface="Arial Unicode MS" pitchFamily="34" charset="-128"/>
                <a:cs typeface="Arial Unicode MS" pitchFamily="34" charset="-128"/>
              </a:rPr>
              <a:t>“MAN  VIŅA  IR VISSKAISTĀKĀ”</a:t>
            </a:r>
            <a:endParaRPr lang="lv-LV" sz="2400" b="1" i="1" dirty="0">
              <a:solidFill>
                <a:srgbClr val="C00000"/>
              </a:solidFill>
              <a:effectLst/>
              <a:latin typeface="+mn-lt"/>
              <a:ea typeface="Arial Unicode MS" pitchFamily="34" charset="-128"/>
              <a:cs typeface="Arial Unicode MS" pitchFamily="34" charset="-128"/>
            </a:endParaRPr>
          </a:p>
        </p:txBody>
      </p:sp>
      <p:pic>
        <p:nvPicPr>
          <p:cNvPr id="6146" name="Picture 2" descr="E:\burbuli\IMG-20151229-WA0009.jpg"/>
          <p:cNvPicPr>
            <a:picLocks noChangeAspect="1" noChangeArrowheads="1"/>
          </p:cNvPicPr>
          <p:nvPr/>
        </p:nvPicPr>
        <p:blipFill>
          <a:blip r:embed="rId4" cstate="print"/>
          <a:srcRect/>
          <a:stretch>
            <a:fillRect/>
          </a:stretch>
        </p:blipFill>
        <p:spPr bwMode="auto">
          <a:xfrm>
            <a:off x="4995588" y="1466131"/>
            <a:ext cx="4096454"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5" descr="H:\GADALAIKU GRAMATA NOVEMBRIS\GRUPAS NOFORMĒJUMI\Latvija- grupas noformējums\IMG_0515.JPG"/>
          <p:cNvPicPr>
            <a:picLocks noChangeAspect="1" noChangeArrowheads="1"/>
          </p:cNvPicPr>
          <p:nvPr/>
        </p:nvPicPr>
        <p:blipFill>
          <a:blip r:embed="rId5" cstate="print"/>
          <a:srcRect/>
          <a:stretch>
            <a:fillRect/>
          </a:stretch>
        </p:blipFill>
        <p:spPr bwMode="auto">
          <a:xfrm>
            <a:off x="1115616" y="3212976"/>
            <a:ext cx="2070100" cy="2760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2" descr="https://mail.inbox.lv/view?actionID=view_image&amp;index=3161&amp;array_index=2&amp;msgmailbox=INBOX&amp;mime=ii_ijls5mv714_152592a32850fd2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v-LV"/>
          </a:p>
        </p:txBody>
      </p:sp>
      <p:sp>
        <p:nvSpPr>
          <p:cNvPr id="27652" name="AutoShape 4" descr="https://mail.inbox.lv/view?actionID=view_image&amp;index=3161&amp;array_index=2&amp;msgmailbox=INBOX&amp;mime=ii_ijls5mv714_152592a32850fd2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v-LV"/>
          </a:p>
        </p:txBody>
      </p:sp>
      <p:sp>
        <p:nvSpPr>
          <p:cNvPr id="27653" name="AutoShape 6" descr="https://mail.inbox.lv/view?actionID=view_image&amp;index=3161&amp;array_index=2&amp;msgmailbox=INBOX&amp;mime=ii_ijls5mvd15_152592a32850fd2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lv-LV"/>
          </a:p>
        </p:txBody>
      </p:sp>
      <p:pic>
        <p:nvPicPr>
          <p:cNvPr id="27654" name="Picture 6" descr="H:\GADALAIKU GRAMATA NOVEMBRIS\GRUPAS NOFORMĒJUMI\Latvija- grupas noformējums\IMG_3429.JPG"/>
          <p:cNvPicPr>
            <a:picLocks noChangeAspect="1" noChangeArrowheads="1"/>
          </p:cNvPicPr>
          <p:nvPr/>
        </p:nvPicPr>
        <p:blipFill>
          <a:blip r:embed="rId2" cstate="print"/>
          <a:srcRect/>
          <a:stretch>
            <a:fillRect/>
          </a:stretch>
        </p:blipFill>
        <p:spPr bwMode="auto">
          <a:xfrm>
            <a:off x="4775448" y="620688"/>
            <a:ext cx="3937000" cy="2781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55" name="Picture 7" descr="H:\GADALAIKU GRAMATA NOVEMBRIS\GRUPAS NOFORMĒJUMI\Latvija- grupas noformējums\IMG_0518.JPG"/>
          <p:cNvPicPr>
            <a:picLocks noChangeAspect="1" noChangeArrowheads="1"/>
          </p:cNvPicPr>
          <p:nvPr/>
        </p:nvPicPr>
        <p:blipFill>
          <a:blip r:embed="rId3" cstate="print"/>
          <a:srcRect/>
          <a:stretch>
            <a:fillRect/>
          </a:stretch>
        </p:blipFill>
        <p:spPr bwMode="auto">
          <a:xfrm>
            <a:off x="4775448" y="3645024"/>
            <a:ext cx="3937000"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0" name="Picture 2" descr="E:\burbuli\IMG-20151229-WA0016.jpg"/>
          <p:cNvPicPr>
            <a:picLocks noChangeAspect="1" noChangeArrowheads="1"/>
          </p:cNvPicPr>
          <p:nvPr/>
        </p:nvPicPr>
        <p:blipFill>
          <a:blip r:embed="rId4" cstate="print"/>
          <a:srcRect/>
          <a:stretch>
            <a:fillRect/>
          </a:stretch>
        </p:blipFill>
        <p:spPr bwMode="auto">
          <a:xfrm>
            <a:off x="1403648" y="2371775"/>
            <a:ext cx="2430075" cy="4176464"/>
          </a:xfrm>
          <a:prstGeom prst="rect">
            <a:avLst/>
          </a:prstGeom>
          <a:noFill/>
        </p:spPr>
      </p:pic>
      <p:pic>
        <p:nvPicPr>
          <p:cNvPr id="7171" name="Picture 3" descr="E:\burbuli\IMG-20151229-WA0015.jpg"/>
          <p:cNvPicPr>
            <a:picLocks noChangeAspect="1" noChangeArrowheads="1"/>
          </p:cNvPicPr>
          <p:nvPr/>
        </p:nvPicPr>
        <p:blipFill>
          <a:blip r:embed="rId5" cstate="print"/>
          <a:srcRect/>
          <a:stretch>
            <a:fillRect/>
          </a:stretch>
        </p:blipFill>
        <p:spPr bwMode="auto">
          <a:xfrm>
            <a:off x="1475656" y="620688"/>
            <a:ext cx="3072341"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H:\bernudarzs\2013-2014\)latvija\bilde 002.jpg"/>
          <p:cNvPicPr>
            <a:picLocks noGrp="1" noChangeAspect="1" noChangeArrowheads="1"/>
          </p:cNvPicPr>
          <p:nvPr>
            <p:ph sz="half" idx="1"/>
          </p:nvPr>
        </p:nvPicPr>
        <p:blipFill>
          <a:blip r:embed="rId2" cstate="print"/>
          <a:srcRect/>
          <a:stretch>
            <a:fillRect/>
          </a:stretch>
        </p:blipFill>
        <p:spPr>
          <a:xfrm>
            <a:off x="611560" y="909779"/>
            <a:ext cx="3312988" cy="2376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675" name="Picture 3" descr="H:\bernudarzs\2013-2014\Noformējums\bilde 003.jpg"/>
          <p:cNvPicPr>
            <a:picLocks noChangeAspect="1" noChangeArrowheads="1"/>
          </p:cNvPicPr>
          <p:nvPr/>
        </p:nvPicPr>
        <p:blipFill>
          <a:blip r:embed="rId3" cstate="print"/>
          <a:srcRect/>
          <a:stretch>
            <a:fillRect/>
          </a:stretch>
        </p:blipFill>
        <p:spPr bwMode="auto">
          <a:xfrm>
            <a:off x="490708" y="3923831"/>
            <a:ext cx="3505228" cy="2575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676" name="Picture 4" descr="H:\bernudarzs\2013-2014\Noformējums\bilde 004.jpg"/>
          <p:cNvPicPr>
            <a:picLocks noChangeAspect="1" noChangeArrowheads="1"/>
          </p:cNvPicPr>
          <p:nvPr/>
        </p:nvPicPr>
        <p:blipFill>
          <a:blip r:embed="rId4" cstate="print"/>
          <a:srcRect/>
          <a:stretch>
            <a:fillRect/>
          </a:stretch>
        </p:blipFill>
        <p:spPr bwMode="auto">
          <a:xfrm>
            <a:off x="6465118" y="382940"/>
            <a:ext cx="2219201" cy="2958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H:\bernudarzs\mani_darbini\2011_11_15\IMG_8021.JPG"/>
          <p:cNvPicPr>
            <a:picLocks noChangeAspect="1" noChangeArrowheads="1"/>
          </p:cNvPicPr>
          <p:nvPr/>
        </p:nvPicPr>
        <p:blipFill>
          <a:blip r:embed="rId5" cstate="print"/>
          <a:srcRect/>
          <a:stretch>
            <a:fillRect/>
          </a:stretch>
        </p:blipFill>
        <p:spPr bwMode="auto">
          <a:xfrm>
            <a:off x="4139952" y="188640"/>
            <a:ext cx="2018760" cy="2870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6" descr="H:\bernudarzs\2015-2016\nodarb\zivis 187.jpg"/>
          <p:cNvPicPr>
            <a:picLocks noChangeAspect="1" noChangeArrowheads="1"/>
          </p:cNvPicPr>
          <p:nvPr/>
        </p:nvPicPr>
        <p:blipFill>
          <a:blip r:embed="rId6" cstate="print"/>
          <a:srcRect/>
          <a:stretch>
            <a:fillRect/>
          </a:stretch>
        </p:blipFill>
        <p:spPr bwMode="auto">
          <a:xfrm>
            <a:off x="5082717" y="3951582"/>
            <a:ext cx="3576822" cy="2547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3563888" y="3356992"/>
            <a:ext cx="2088232" cy="584775"/>
          </a:xfrm>
          <a:prstGeom prst="rect">
            <a:avLst/>
          </a:prstGeom>
          <a:noFill/>
        </p:spPr>
        <p:txBody>
          <a:bodyPr wrap="square" rtlCol="0">
            <a:spAutoFit/>
          </a:bodyPr>
          <a:lstStyle/>
          <a:p>
            <a:pPr algn="ctr"/>
            <a:r>
              <a:rPr lang="lv-LV" sz="1600" i="1" dirty="0" smtClean="0">
                <a:solidFill>
                  <a:schemeClr val="tx2"/>
                </a:solidFill>
              </a:rPr>
              <a:t>BĒRNU ČAKLĀS ROCIŅAS</a:t>
            </a:r>
            <a:endParaRPr lang="lv-LV" sz="1600" i="1"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sz="half" idx="1"/>
          </p:nvPr>
        </p:nvSpPr>
        <p:spPr>
          <a:xfrm>
            <a:off x="1009650" y="333375"/>
            <a:ext cx="8101013" cy="6142038"/>
          </a:xfrm>
        </p:spPr>
        <p:txBody>
          <a:bodyPr/>
          <a:lstStyle/>
          <a:p>
            <a:pPr>
              <a:buFont typeface="Wingdings 2" pitchFamily="18" charset="2"/>
              <a:buNone/>
              <a:defRPr/>
            </a:pPr>
            <a:r>
              <a:rPr lang="lv-LV" altLang="lv-LV" sz="4800" b="1" i="1" dirty="0" smtClean="0">
                <a:solidFill>
                  <a:schemeClr val="tx1"/>
                </a:solidFill>
                <a:latin typeface="Arial" charset="0"/>
                <a:cs typeface="Arial" charset="0"/>
              </a:rPr>
              <a:t>Uzdevumi:</a:t>
            </a:r>
          </a:p>
          <a:p>
            <a:pPr>
              <a:buFont typeface="Wingdings" pitchFamily="2" charset="2"/>
              <a:buChar char="Ø"/>
              <a:defRPr/>
            </a:pPr>
            <a:r>
              <a:rPr lang="lv-LV" altLang="lv-LV" sz="4800" i="1" dirty="0" smtClean="0">
                <a:solidFill>
                  <a:schemeClr val="tx1"/>
                </a:solidFill>
                <a:latin typeface="Arial" charset="0"/>
                <a:cs typeface="Arial" charset="0"/>
              </a:rPr>
              <a:t> </a:t>
            </a:r>
            <a:r>
              <a:rPr lang="lv-LV" altLang="lv-LV" i="1" dirty="0" smtClean="0">
                <a:solidFill>
                  <a:schemeClr val="tx1"/>
                </a:solidFill>
                <a:latin typeface="Arial" charset="0"/>
                <a:cs typeface="Arial" charset="0"/>
              </a:rPr>
              <a:t>izpētīt un izstrādāt metodiskos mācību materiālus par latviešu tradicionālām aktivitātēm novembra mēnesī;</a:t>
            </a:r>
          </a:p>
          <a:p>
            <a:pPr>
              <a:buFont typeface="Wingdings" pitchFamily="2" charset="2"/>
              <a:buChar char="Ø"/>
              <a:defRPr/>
            </a:pPr>
            <a:r>
              <a:rPr lang="lv-LV" altLang="lv-LV" i="1" dirty="0">
                <a:solidFill>
                  <a:schemeClr val="tx1"/>
                </a:solidFill>
                <a:latin typeface="Arial" charset="0"/>
                <a:cs typeface="Arial" charset="0"/>
              </a:rPr>
              <a:t>o</a:t>
            </a:r>
            <a:r>
              <a:rPr lang="lv-LV" altLang="lv-LV" i="1" dirty="0" smtClean="0">
                <a:solidFill>
                  <a:schemeClr val="tx1"/>
                </a:solidFill>
                <a:latin typeface="Arial" charset="0"/>
                <a:cs typeface="Arial" charset="0"/>
              </a:rPr>
              <a:t>rganizēt bērniem dažādas aktivitātes saistībā ar tēmu – integtegrētās rotaļnodarbības, tematiskus pasākumus, jautros brīžus, mācību ekskursijas u.c.;</a:t>
            </a:r>
          </a:p>
          <a:p>
            <a:pPr>
              <a:buFont typeface="Wingdings" pitchFamily="2" charset="2"/>
              <a:buChar char="Ø"/>
              <a:defRPr/>
            </a:pPr>
            <a:r>
              <a:rPr lang="lv-LV" altLang="lv-LV" i="1" dirty="0">
                <a:solidFill>
                  <a:schemeClr val="tx1"/>
                </a:solidFill>
                <a:latin typeface="Arial" charset="0"/>
                <a:cs typeface="Arial" charset="0"/>
              </a:rPr>
              <a:t>a</a:t>
            </a:r>
            <a:r>
              <a:rPr lang="lv-LV" altLang="lv-LV" i="1" dirty="0" smtClean="0">
                <a:solidFill>
                  <a:schemeClr val="tx1"/>
                </a:solidFill>
                <a:latin typeface="Arial" charset="0"/>
                <a:cs typeface="Arial" charset="0"/>
              </a:rPr>
              <a:t>pkopot elektroniski metodiskos mācību materiālus, izveidojot gada grāmatu.</a:t>
            </a:r>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sz="half" idx="1"/>
          </p:nvPr>
        </p:nvSpPr>
        <p:spPr>
          <a:xfrm>
            <a:off x="1259632" y="3501008"/>
            <a:ext cx="4176464" cy="1584176"/>
          </a:xfrm>
        </p:spPr>
        <p:txBody>
          <a:bodyPr/>
          <a:lstStyle/>
          <a:p>
            <a:pPr algn="ctr">
              <a:buFont typeface="Wingdings 2" pitchFamily="18" charset="2"/>
              <a:buNone/>
            </a:pPr>
            <a:r>
              <a:rPr lang="lv-LV" altLang="lv-LV" sz="2400" b="1" i="1" dirty="0" smtClean="0">
                <a:latin typeface="Arial" charset="0"/>
                <a:cs typeface="Arial" charset="0"/>
              </a:rPr>
              <a:t>VIKTORĪNA  </a:t>
            </a:r>
          </a:p>
          <a:p>
            <a:pPr algn="ctr">
              <a:buFont typeface="Wingdings 2" pitchFamily="18" charset="2"/>
              <a:buNone/>
            </a:pPr>
            <a:r>
              <a:rPr lang="lv-LV" altLang="lv-LV" sz="2400" b="1" i="1" dirty="0" smtClean="0">
                <a:latin typeface="Arial" charset="0"/>
                <a:cs typeface="Arial" charset="0"/>
              </a:rPr>
              <a:t>“ES MĪLU TEVI, LATVIJA”</a:t>
            </a:r>
          </a:p>
          <a:p>
            <a:pPr>
              <a:buFont typeface="Wingdings 2" pitchFamily="18" charset="2"/>
              <a:buNone/>
            </a:pPr>
            <a:r>
              <a:rPr lang="lv-LV" altLang="lv-LV" sz="1400" i="1" dirty="0" smtClean="0">
                <a:latin typeface="Arial" charset="0"/>
                <a:cs typeface="Arial" charset="0"/>
              </a:rPr>
              <a:t>PIEDALĀS VECĀKĀS UN SAGATAVOŠANAS  GRUPAS BĒRNI UN AUDZINĀTĀJAS</a:t>
            </a:r>
          </a:p>
        </p:txBody>
      </p:sp>
      <p:pic>
        <p:nvPicPr>
          <p:cNvPr id="3074" name="Picture 2" descr="E:\burbuli\IMG-20151229-WA0048.jpg"/>
          <p:cNvPicPr>
            <a:picLocks noChangeAspect="1" noChangeArrowheads="1"/>
          </p:cNvPicPr>
          <p:nvPr/>
        </p:nvPicPr>
        <p:blipFill>
          <a:blip r:embed="rId2" cstate="print"/>
          <a:srcRect/>
          <a:stretch>
            <a:fillRect/>
          </a:stretch>
        </p:blipFill>
        <p:spPr bwMode="auto">
          <a:xfrm>
            <a:off x="5359102" y="1983498"/>
            <a:ext cx="3492388" cy="4656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C:\Documents and Settings\ArvidsP\Desktop\attachment (4)\image(1)(1).jpg"/>
          <p:cNvPicPr>
            <a:picLocks noChangeAspect="1" noChangeArrowheads="1"/>
          </p:cNvPicPr>
          <p:nvPr/>
        </p:nvPicPr>
        <p:blipFill>
          <a:blip r:embed="rId3" cstate="print"/>
          <a:srcRect/>
          <a:stretch>
            <a:fillRect/>
          </a:stretch>
        </p:blipFill>
        <p:spPr bwMode="auto">
          <a:xfrm>
            <a:off x="395536" y="188640"/>
            <a:ext cx="2430270"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31640" y="5157192"/>
            <a:ext cx="4248472" cy="1077218"/>
          </a:xfrm>
          <a:prstGeom prst="rect">
            <a:avLst/>
          </a:prstGeom>
          <a:noFill/>
        </p:spPr>
        <p:txBody>
          <a:bodyPr wrap="square" rtlCol="0">
            <a:spAutoFit/>
          </a:bodyPr>
          <a:lstStyle/>
          <a:p>
            <a:r>
              <a:rPr lang="lv-LV" sz="1600" i="1" dirty="0" smtClean="0">
                <a:solidFill>
                  <a:schemeClr val="tx2"/>
                </a:solidFill>
              </a:rPr>
              <a:t>VAI TU PATEIKT VARI, </a:t>
            </a:r>
            <a:endParaRPr lang="lv-LV" sz="1600" b="1" i="1" dirty="0" smtClean="0">
              <a:solidFill>
                <a:schemeClr val="tx2"/>
              </a:solidFill>
            </a:endParaRPr>
          </a:p>
          <a:p>
            <a:r>
              <a:rPr lang="lv-LV" sz="1600" b="1" i="1" dirty="0" smtClean="0">
                <a:solidFill>
                  <a:schemeClr val="tx2"/>
                </a:solidFill>
              </a:rPr>
              <a:t>KAS IR DAUGAVA?</a:t>
            </a:r>
          </a:p>
          <a:p>
            <a:r>
              <a:rPr lang="lv-LV" sz="1600" b="1" i="1" dirty="0" smtClean="0">
                <a:solidFill>
                  <a:schemeClr val="tx2"/>
                </a:solidFill>
              </a:rPr>
              <a:t>KAS IR RĪGA?</a:t>
            </a:r>
          </a:p>
          <a:p>
            <a:r>
              <a:rPr lang="lv-LV" sz="1600" i="1" dirty="0" smtClean="0">
                <a:solidFill>
                  <a:schemeClr val="tx2"/>
                </a:solidFill>
              </a:rPr>
              <a:t>PABEIDZ TEIKUMU – </a:t>
            </a:r>
            <a:r>
              <a:rPr lang="lv-LV" sz="1600" b="1" i="1" dirty="0" smtClean="0">
                <a:solidFill>
                  <a:schemeClr val="tx2"/>
                </a:solidFill>
              </a:rPr>
              <a:t>“JOKA PĒC.....”</a:t>
            </a:r>
            <a:endParaRPr lang="lv-LV" sz="1600" b="1" i="1" dirty="0">
              <a:solidFill>
                <a:schemeClr val="tx2"/>
              </a:solidFill>
            </a:endParaRPr>
          </a:p>
        </p:txBody>
      </p:sp>
      <p:sp>
        <p:nvSpPr>
          <p:cNvPr id="7" name="TextBox 6"/>
          <p:cNvSpPr txBox="1"/>
          <p:nvPr/>
        </p:nvSpPr>
        <p:spPr>
          <a:xfrm>
            <a:off x="5004048" y="404664"/>
            <a:ext cx="3744416" cy="1200329"/>
          </a:xfrm>
          <a:prstGeom prst="rect">
            <a:avLst/>
          </a:prstGeom>
          <a:noFill/>
        </p:spPr>
        <p:txBody>
          <a:bodyPr wrap="square" rtlCol="0">
            <a:spAutoFit/>
          </a:bodyPr>
          <a:lstStyle/>
          <a:p>
            <a:r>
              <a:rPr lang="lv-LV" i="1" dirty="0" smtClean="0">
                <a:solidFill>
                  <a:schemeClr val="tx2"/>
                </a:solidFill>
              </a:rPr>
              <a:t>SKAISTA  MANA TĒVA SĒTA</a:t>
            </a:r>
          </a:p>
          <a:p>
            <a:r>
              <a:rPr lang="lv-LV" i="1" dirty="0" smtClean="0">
                <a:solidFill>
                  <a:schemeClr val="tx2"/>
                </a:solidFill>
              </a:rPr>
              <a:t>TIK CĒLA VIETIŅĀ.</a:t>
            </a:r>
          </a:p>
          <a:p>
            <a:r>
              <a:rPr lang="lv-LV" i="1" dirty="0" smtClean="0">
                <a:solidFill>
                  <a:schemeClr val="tx2"/>
                </a:solidFill>
              </a:rPr>
              <a:t>VISAPKĀRT(I) OZOLIŅI,</a:t>
            </a:r>
          </a:p>
          <a:p>
            <a:r>
              <a:rPr lang="lv-LV" i="1" dirty="0" smtClean="0">
                <a:solidFill>
                  <a:schemeClr val="tx2"/>
                </a:solidFill>
              </a:rPr>
              <a:t>VIDŪ SAULE  RITINĀJ.</a:t>
            </a:r>
            <a:endParaRPr lang="lv-LV" i="1" dirty="0">
              <a:solidFill>
                <a:schemeClr val="tx2"/>
              </a:solidFill>
            </a:endParaRPr>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99792" y="1700808"/>
            <a:ext cx="2655413"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5445224"/>
            <a:ext cx="5585824" cy="1224136"/>
          </a:xfrm>
        </p:spPr>
        <p:txBody>
          <a:bodyPr>
            <a:normAutofit/>
          </a:bodyPr>
          <a:lstStyle/>
          <a:p>
            <a:r>
              <a:rPr lang="lv-LV" sz="1800" i="1" dirty="0" smtClean="0">
                <a:latin typeface="Arial" pitchFamily="34" charset="0"/>
                <a:cs typeface="Arial" pitchFamily="34" charset="0"/>
              </a:rPr>
              <a:t>SKAISTA, SKAISTA TĒVU ZEME</a:t>
            </a:r>
            <a:br>
              <a:rPr lang="lv-LV" sz="1800" i="1" dirty="0" smtClean="0">
                <a:latin typeface="Arial" pitchFamily="34" charset="0"/>
                <a:cs typeface="Arial" pitchFamily="34" charset="0"/>
              </a:rPr>
            </a:br>
            <a:r>
              <a:rPr lang="lv-LV" sz="1800" i="1" dirty="0" smtClean="0">
                <a:latin typeface="Arial" pitchFamily="34" charset="0"/>
                <a:cs typeface="Arial" pitchFamily="34" charset="0"/>
              </a:rPr>
              <a:t>PAR  VISĀM ZEMĪTĒM: </a:t>
            </a:r>
            <a:br>
              <a:rPr lang="lv-LV" sz="1800" i="1" dirty="0" smtClean="0">
                <a:latin typeface="Arial" pitchFamily="34" charset="0"/>
                <a:cs typeface="Arial" pitchFamily="34" charset="0"/>
              </a:rPr>
            </a:br>
            <a:r>
              <a:rPr lang="lv-LV" sz="1800" i="1" dirty="0" smtClean="0">
                <a:latin typeface="Arial" pitchFamily="34" charset="0"/>
                <a:cs typeface="Arial" pitchFamily="34" charset="0"/>
              </a:rPr>
              <a:t>ZAĻI LAUKI, ZAĻI MEŽI,</a:t>
            </a:r>
            <a:br>
              <a:rPr lang="lv-LV" sz="1800" i="1" dirty="0" smtClean="0">
                <a:latin typeface="Arial" pitchFamily="34" charset="0"/>
                <a:cs typeface="Arial" pitchFamily="34" charset="0"/>
              </a:rPr>
            </a:br>
            <a:r>
              <a:rPr lang="lv-LV" sz="1800" i="1" dirty="0" smtClean="0">
                <a:latin typeface="Arial" pitchFamily="34" charset="0"/>
                <a:cs typeface="Arial" pitchFamily="34" charset="0"/>
              </a:rPr>
              <a:t>ZILS JŪRAS ŪDENTIŅŠ.</a:t>
            </a:r>
            <a:endParaRPr lang="lv-LV" sz="1800" i="1" dirty="0"/>
          </a:p>
        </p:txBody>
      </p:sp>
      <p:pic>
        <p:nvPicPr>
          <p:cNvPr id="4098" name="Picture 2" descr="E:\burbuli\IMG-20151229-WA0049.jpg"/>
          <p:cNvPicPr>
            <a:picLocks noChangeAspect="1" noChangeArrowheads="1"/>
          </p:cNvPicPr>
          <p:nvPr/>
        </p:nvPicPr>
        <p:blipFill>
          <a:blip r:embed="rId2" cstate="print"/>
          <a:srcRect/>
          <a:stretch>
            <a:fillRect/>
          </a:stretch>
        </p:blipFill>
        <p:spPr bwMode="auto">
          <a:xfrm>
            <a:off x="4860032" y="116632"/>
            <a:ext cx="1728192"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descr="C:\Documents and Settings\ArvidsP\Desktop\attachment (4)\image(1).jpg"/>
          <p:cNvPicPr>
            <a:picLocks noChangeAspect="1" noChangeArrowheads="1"/>
          </p:cNvPicPr>
          <p:nvPr/>
        </p:nvPicPr>
        <p:blipFill>
          <a:blip r:embed="rId3" cstate="print"/>
          <a:srcRect/>
          <a:stretch>
            <a:fillRect/>
          </a:stretch>
        </p:blipFill>
        <p:spPr bwMode="auto">
          <a:xfrm>
            <a:off x="6444208" y="1916832"/>
            <a:ext cx="2430270"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C:\Documents and Settings\ArvidsP\Desktop\attachment (4)\image.jpg"/>
          <p:cNvPicPr>
            <a:picLocks noChangeAspect="1" noChangeArrowheads="1"/>
          </p:cNvPicPr>
          <p:nvPr/>
        </p:nvPicPr>
        <p:blipFill>
          <a:blip r:embed="rId4" cstate="print"/>
          <a:srcRect/>
          <a:stretch>
            <a:fillRect/>
          </a:stretch>
        </p:blipFill>
        <p:spPr bwMode="auto">
          <a:xfrm>
            <a:off x="827584" y="2996952"/>
            <a:ext cx="2354135" cy="2487805"/>
          </a:xfrm>
          <a:prstGeom prst="rect">
            <a:avLst/>
          </a:prstGeom>
          <a:noFill/>
        </p:spPr>
      </p:pic>
      <p:pic>
        <p:nvPicPr>
          <p:cNvPr id="2053" name="Picture 5" descr="C:\Documents and Settings\ArvidsP\Desktop\attachment (4)\image(1)(1)(1)(1).jpg"/>
          <p:cNvPicPr>
            <a:picLocks noChangeAspect="1" noChangeArrowheads="1"/>
          </p:cNvPicPr>
          <p:nvPr/>
        </p:nvPicPr>
        <p:blipFill>
          <a:blip r:embed="rId5" cstate="print"/>
          <a:srcRect/>
          <a:stretch>
            <a:fillRect/>
          </a:stretch>
        </p:blipFill>
        <p:spPr bwMode="auto">
          <a:xfrm>
            <a:off x="395536" y="332656"/>
            <a:ext cx="4169951"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 descr="C:\Documents and Settings\ArvidsP\Desktop\sirds.jpg"/>
          <p:cNvPicPr>
            <a:picLocks noChangeAspect="1" noChangeArrowheads="1"/>
          </p:cNvPicPr>
          <p:nvPr/>
        </p:nvPicPr>
        <p:blipFill>
          <a:blip r:embed="rId6" cstate="print"/>
          <a:srcRect/>
          <a:stretch>
            <a:fillRect/>
          </a:stretch>
        </p:blipFill>
        <p:spPr bwMode="auto">
          <a:xfrm>
            <a:off x="3923928" y="2996952"/>
            <a:ext cx="2118430" cy="1781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16632"/>
            <a:ext cx="4432536" cy="1080120"/>
          </a:xfrm>
        </p:spPr>
        <p:txBody>
          <a:bodyPr>
            <a:normAutofit/>
          </a:bodyPr>
          <a:lstStyle/>
          <a:p>
            <a:pPr algn="ctr"/>
            <a:r>
              <a:rPr lang="lv-LV" sz="2400" i="1" dirty="0" smtClean="0">
                <a:effectLst/>
                <a:latin typeface="Arial" pitchFamily="34" charset="0"/>
                <a:cs typeface="Arial" pitchFamily="34" charset="0"/>
              </a:rPr>
              <a:t>KATRĪNAS  UN   ANDREJA  DIENAS</a:t>
            </a:r>
            <a:endParaRPr lang="lv-LV" sz="2400" i="1" dirty="0">
              <a:effectLst/>
              <a:latin typeface="Arial" pitchFamily="34" charset="0"/>
              <a:cs typeface="Arial" pitchFamily="34" charset="0"/>
            </a:endParaRPr>
          </a:p>
        </p:txBody>
      </p:sp>
      <p:pic>
        <p:nvPicPr>
          <p:cNvPr id="4098" name="Picture 2" descr="H:\bernudarzs\2015-2016\katrīndiena\seja 061.jpg"/>
          <p:cNvPicPr>
            <a:picLocks noChangeAspect="1" noChangeArrowheads="1"/>
          </p:cNvPicPr>
          <p:nvPr/>
        </p:nvPicPr>
        <p:blipFill>
          <a:blip r:embed="rId2" cstate="print"/>
          <a:srcRect/>
          <a:stretch>
            <a:fillRect/>
          </a:stretch>
        </p:blipFill>
        <p:spPr bwMode="auto">
          <a:xfrm>
            <a:off x="6084168" y="260648"/>
            <a:ext cx="2808097" cy="2106216"/>
          </a:xfrm>
          <a:prstGeom prst="rect">
            <a:avLst/>
          </a:prstGeom>
          <a:noFill/>
        </p:spPr>
      </p:pic>
      <p:pic>
        <p:nvPicPr>
          <p:cNvPr id="4" name="Picture 2" descr="C:\Documents and Settings\ArvidsP\Desktop\iveta\zivis 024.jpg"/>
          <p:cNvPicPr>
            <a:picLocks noChangeAspect="1" noChangeArrowheads="1"/>
          </p:cNvPicPr>
          <p:nvPr/>
        </p:nvPicPr>
        <p:blipFill>
          <a:blip r:embed="rId3" cstate="print"/>
          <a:srcRect/>
          <a:stretch>
            <a:fillRect/>
          </a:stretch>
        </p:blipFill>
        <p:spPr bwMode="auto">
          <a:xfrm>
            <a:off x="5975863" y="3933056"/>
            <a:ext cx="3168137" cy="2376264"/>
          </a:xfrm>
          <a:prstGeom prst="rect">
            <a:avLst/>
          </a:prstGeom>
          <a:noFill/>
        </p:spPr>
      </p:pic>
      <p:pic>
        <p:nvPicPr>
          <p:cNvPr id="6145" name="Picture 1" descr="E:\sparites\Andreji un Katrīnas\4.jpg"/>
          <p:cNvPicPr>
            <a:picLocks noChangeAspect="1" noChangeArrowheads="1"/>
          </p:cNvPicPr>
          <p:nvPr/>
        </p:nvPicPr>
        <p:blipFill>
          <a:blip r:embed="rId4" cstate="print"/>
          <a:srcRect/>
          <a:stretch>
            <a:fillRect/>
          </a:stretch>
        </p:blipFill>
        <p:spPr bwMode="auto">
          <a:xfrm>
            <a:off x="899592" y="1160748"/>
            <a:ext cx="1579676" cy="2808312"/>
          </a:xfrm>
          <a:prstGeom prst="rect">
            <a:avLst/>
          </a:prstGeom>
          <a:noFill/>
        </p:spPr>
      </p:pic>
      <p:pic>
        <p:nvPicPr>
          <p:cNvPr id="6" name="Picture 5" descr="D:\Andreji un Katrīnas\20151120_091307.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536" y="4869160"/>
            <a:ext cx="2711303" cy="1525109"/>
          </a:xfrm>
          <a:prstGeom prst="rect">
            <a:avLst/>
          </a:prstGeom>
          <a:noFill/>
          <a:ln>
            <a:noFill/>
          </a:ln>
        </p:spPr>
      </p:pic>
      <p:pic>
        <p:nvPicPr>
          <p:cNvPr id="7" name="Picture 6" descr="C:\Users\HP\Desktop\foto foto\20151125_183014.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131840" y="4941168"/>
            <a:ext cx="2721934" cy="1531715"/>
          </a:xfrm>
          <a:prstGeom prst="rect">
            <a:avLst/>
          </a:prstGeom>
          <a:noFill/>
          <a:ln>
            <a:noFill/>
          </a:ln>
        </p:spPr>
      </p:pic>
      <p:sp>
        <p:nvSpPr>
          <p:cNvPr id="9" name="TextBox 8"/>
          <p:cNvSpPr txBox="1"/>
          <p:nvPr/>
        </p:nvSpPr>
        <p:spPr>
          <a:xfrm>
            <a:off x="1043608" y="4581128"/>
            <a:ext cx="1944216" cy="307777"/>
          </a:xfrm>
          <a:prstGeom prst="rect">
            <a:avLst/>
          </a:prstGeom>
          <a:noFill/>
        </p:spPr>
        <p:txBody>
          <a:bodyPr wrap="square" rtlCol="0">
            <a:spAutoFit/>
          </a:bodyPr>
          <a:lstStyle/>
          <a:p>
            <a:r>
              <a:rPr lang="lv-LV" sz="1400" i="1" dirty="0" smtClean="0">
                <a:solidFill>
                  <a:schemeClr val="tx2"/>
                </a:solidFill>
              </a:rPr>
              <a:t>“DZĪVES POSMI”</a:t>
            </a:r>
            <a:endParaRPr lang="lv-LV" sz="1400" i="1" dirty="0">
              <a:solidFill>
                <a:schemeClr val="tx2"/>
              </a:solidFill>
            </a:endParaRPr>
          </a:p>
        </p:txBody>
      </p:sp>
      <p:pic>
        <p:nvPicPr>
          <p:cNvPr id="10" name="Picture 9" descr="D:\Andreji un Katrīnas\20151120_091656.jp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91880" y="3645024"/>
            <a:ext cx="2184400" cy="1228725"/>
          </a:xfrm>
          <a:prstGeom prst="rect">
            <a:avLst/>
          </a:prstGeom>
          <a:noFill/>
          <a:ln>
            <a:noFill/>
          </a:ln>
        </p:spPr>
      </p:pic>
      <p:pic>
        <p:nvPicPr>
          <p:cNvPr id="11" name="Picture 10" descr="D:\Andreji un Katrīnas\20151120_090024.jpg"/>
          <p:cNvPicPr/>
          <p:nvPr/>
        </p:nvPicPr>
        <p:blipFill rotWithShape="1">
          <a:blip r:embed="rId8" cstate="print">
            <a:extLst>
              <a:ext uri="{28A0092B-C50C-407E-A947-70E740481C1C}">
                <a14:useLocalDpi xmlns="" xmlns:a14="http://schemas.microsoft.com/office/drawing/2010/main" val="0"/>
              </a:ext>
            </a:extLst>
          </a:blip>
          <a:srcRect l="8084" t="4791" r="49850" b="26813"/>
          <a:stretch/>
        </p:blipFill>
        <p:spPr bwMode="auto">
          <a:xfrm>
            <a:off x="4427984" y="1988840"/>
            <a:ext cx="1285875" cy="1176049"/>
          </a:xfrm>
          <a:prstGeom prst="rect">
            <a:avLst/>
          </a:prstGeom>
          <a:noFill/>
          <a:ln>
            <a:noFill/>
          </a:ln>
          <a:extLst>
            <a:ext uri="{53640926-AAD7-44D8-BBD7-CCE9431645EC}">
              <a14:shadowObscured xmlns="" xmlns:a14="http://schemas.microsoft.com/office/drawing/2010/main"/>
            </a:ext>
          </a:extLst>
        </p:spPr>
      </p:pic>
      <p:pic>
        <p:nvPicPr>
          <p:cNvPr id="12" name="Picture 11" descr="C:\Users\User\Desktop\Andreji un Katrīnas\20151110_181229.jpg"/>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555776" y="1124744"/>
            <a:ext cx="2006221" cy="1128500"/>
          </a:xfrm>
          <a:prstGeom prst="rect">
            <a:avLst/>
          </a:prstGeom>
          <a:noFill/>
          <a:ln>
            <a:noFill/>
          </a:ln>
        </p:spPr>
      </p:pic>
      <p:sp>
        <p:nvSpPr>
          <p:cNvPr id="13" name="TextBox 12"/>
          <p:cNvSpPr txBox="1"/>
          <p:nvPr/>
        </p:nvSpPr>
        <p:spPr>
          <a:xfrm>
            <a:off x="2752378" y="2564904"/>
            <a:ext cx="1675606" cy="523220"/>
          </a:xfrm>
          <a:prstGeom prst="rect">
            <a:avLst/>
          </a:prstGeom>
          <a:noFill/>
        </p:spPr>
        <p:txBody>
          <a:bodyPr wrap="square" rtlCol="0">
            <a:spAutoFit/>
          </a:bodyPr>
          <a:lstStyle/>
          <a:p>
            <a:r>
              <a:rPr lang="lv-LV" sz="1400" i="1" dirty="0" smtClean="0">
                <a:solidFill>
                  <a:schemeClr val="tx2"/>
                </a:solidFill>
              </a:rPr>
              <a:t>Sagatavošanas grupa  “Spārītes”</a:t>
            </a:r>
            <a:endParaRPr lang="lv-LV" sz="1400" i="1" dirty="0">
              <a:solidFill>
                <a:schemeClr val="tx2"/>
              </a:solidFill>
            </a:endParaRPr>
          </a:p>
        </p:txBody>
      </p:sp>
      <p:sp>
        <p:nvSpPr>
          <p:cNvPr id="15" name="TextBox 14"/>
          <p:cNvSpPr txBox="1"/>
          <p:nvPr/>
        </p:nvSpPr>
        <p:spPr>
          <a:xfrm>
            <a:off x="3059832" y="3236897"/>
            <a:ext cx="2736304" cy="307777"/>
          </a:xfrm>
          <a:prstGeom prst="rect">
            <a:avLst/>
          </a:prstGeom>
          <a:noFill/>
        </p:spPr>
        <p:txBody>
          <a:bodyPr wrap="square" rtlCol="0">
            <a:spAutoFit/>
          </a:bodyPr>
          <a:lstStyle/>
          <a:p>
            <a:r>
              <a:rPr lang="lv-LV" sz="1400" dirty="0" smtClean="0">
                <a:solidFill>
                  <a:schemeClr val="tx2"/>
                </a:solidFill>
              </a:rPr>
              <a:t>“</a:t>
            </a:r>
            <a:r>
              <a:rPr lang="lv-LV" sz="1400" i="1" dirty="0" smtClean="0">
                <a:solidFill>
                  <a:schemeClr val="tx2"/>
                </a:solidFill>
              </a:rPr>
              <a:t>No grauda līdz maizei”</a:t>
            </a:r>
            <a:endParaRPr lang="lv-LV" sz="1400" i="1" dirty="0">
              <a:solidFill>
                <a:schemeClr val="tx2"/>
              </a:solidFill>
            </a:endParaRPr>
          </a:p>
        </p:txBody>
      </p:sp>
      <p:sp>
        <p:nvSpPr>
          <p:cNvPr id="16" name="TextBox 15"/>
          <p:cNvSpPr txBox="1"/>
          <p:nvPr/>
        </p:nvSpPr>
        <p:spPr>
          <a:xfrm>
            <a:off x="6228184" y="2420888"/>
            <a:ext cx="2520280" cy="738664"/>
          </a:xfrm>
          <a:prstGeom prst="rect">
            <a:avLst/>
          </a:prstGeom>
          <a:noFill/>
        </p:spPr>
        <p:txBody>
          <a:bodyPr wrap="square" rtlCol="0">
            <a:spAutoFit/>
          </a:bodyPr>
          <a:lstStyle/>
          <a:p>
            <a:r>
              <a:rPr lang="lv-LV" sz="1400" i="1" dirty="0" smtClean="0">
                <a:solidFill>
                  <a:schemeClr val="tx2"/>
                </a:solidFill>
              </a:rPr>
              <a:t>KATRĪNĀS MEITENES PĀRĢĒRBJAS PAR PUIŠIEM</a:t>
            </a:r>
            <a:endParaRPr lang="lv-LV" sz="1400" i="1"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896" y="2348880"/>
            <a:ext cx="2376264" cy="1008112"/>
          </a:xfrm>
        </p:spPr>
        <p:txBody>
          <a:bodyPr>
            <a:normAutofit/>
          </a:bodyPr>
          <a:lstStyle/>
          <a:p>
            <a:pPr algn="ctr"/>
            <a:r>
              <a:rPr lang="lv-LV" sz="2000" i="1" dirty="0" smtClean="0">
                <a:effectLst/>
                <a:latin typeface="Arial" pitchFamily="34" charset="0"/>
                <a:cs typeface="Arial" pitchFamily="34" charset="0"/>
              </a:rPr>
              <a:t>BĒRNU  ČAKLĀS ROCIŅAS</a:t>
            </a:r>
            <a:endParaRPr lang="lv-LV" sz="2000" i="1" dirty="0">
              <a:effectLst/>
              <a:latin typeface="Arial" pitchFamily="34" charset="0"/>
              <a:cs typeface="Arial" pitchFamily="34" charset="0"/>
            </a:endParaRPr>
          </a:p>
        </p:txBody>
      </p:sp>
      <p:pic>
        <p:nvPicPr>
          <p:cNvPr id="3074" name="Picture 2" descr="E:\Latvija - Agitai\Katrinas diena\aplicētas aitas\SAM_3380.JPG"/>
          <p:cNvPicPr>
            <a:picLocks noChangeAspect="1" noChangeArrowheads="1"/>
          </p:cNvPicPr>
          <p:nvPr/>
        </p:nvPicPr>
        <p:blipFill>
          <a:blip r:embed="rId2" cstate="print"/>
          <a:srcRect/>
          <a:stretch>
            <a:fillRect/>
          </a:stretch>
        </p:blipFill>
        <p:spPr bwMode="auto">
          <a:xfrm>
            <a:off x="1070822" y="245055"/>
            <a:ext cx="2537859" cy="1903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E:\Latvija - Agitai\Katrinas diena\aplicētas aitas\SAM_3383.JPG"/>
          <p:cNvPicPr>
            <a:picLocks noChangeAspect="1" noChangeArrowheads="1"/>
          </p:cNvPicPr>
          <p:nvPr/>
        </p:nvPicPr>
        <p:blipFill>
          <a:blip r:embed="rId3" cstate="print"/>
          <a:srcRect/>
          <a:stretch>
            <a:fillRect/>
          </a:stretch>
        </p:blipFill>
        <p:spPr bwMode="auto">
          <a:xfrm>
            <a:off x="611560" y="2420888"/>
            <a:ext cx="2304256"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E:\Latvija - Agitai\Katrinas diena\aplicētas aitas\SAM_3384.JPG"/>
          <p:cNvPicPr>
            <a:picLocks noChangeAspect="1" noChangeArrowheads="1"/>
          </p:cNvPicPr>
          <p:nvPr/>
        </p:nvPicPr>
        <p:blipFill>
          <a:blip r:embed="rId4" cstate="print"/>
          <a:srcRect/>
          <a:stretch>
            <a:fillRect/>
          </a:stretch>
        </p:blipFill>
        <p:spPr bwMode="auto">
          <a:xfrm>
            <a:off x="3635896" y="188640"/>
            <a:ext cx="2400267"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7" name="Picture 5" descr="E:\Latvija - Agitai\Katrinas diena\aplicētas aitas\SAM_3386.JPG"/>
          <p:cNvPicPr>
            <a:picLocks noChangeAspect="1" noChangeArrowheads="1"/>
          </p:cNvPicPr>
          <p:nvPr/>
        </p:nvPicPr>
        <p:blipFill>
          <a:blip r:embed="rId5" cstate="print"/>
          <a:srcRect/>
          <a:stretch>
            <a:fillRect/>
          </a:stretch>
        </p:blipFill>
        <p:spPr bwMode="auto">
          <a:xfrm>
            <a:off x="1115616" y="4581128"/>
            <a:ext cx="2393843" cy="1795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E:\Latvija - Agitai\Katrinas diena\aplicētas aitas\SAM_3388.JPG"/>
          <p:cNvPicPr>
            <a:picLocks noChangeAspect="1" noChangeArrowheads="1"/>
          </p:cNvPicPr>
          <p:nvPr/>
        </p:nvPicPr>
        <p:blipFill>
          <a:blip r:embed="rId6" cstate="print"/>
          <a:srcRect/>
          <a:stretch>
            <a:fillRect/>
          </a:stretch>
        </p:blipFill>
        <p:spPr bwMode="auto">
          <a:xfrm>
            <a:off x="4067944" y="5013176"/>
            <a:ext cx="2160240" cy="1620180"/>
          </a:xfrm>
          <a:prstGeom prst="rect">
            <a:avLst/>
          </a:prstGeom>
          <a:noFill/>
        </p:spPr>
      </p:pic>
      <p:pic>
        <p:nvPicPr>
          <p:cNvPr id="3079" name="Picture 7" descr="H:\bernudarzs\2015-2016\New Folder\nodarbibas2\zivis 108.jpg"/>
          <p:cNvPicPr>
            <a:picLocks noChangeAspect="1" noChangeArrowheads="1"/>
          </p:cNvPicPr>
          <p:nvPr/>
        </p:nvPicPr>
        <p:blipFill>
          <a:blip r:embed="rId7" cstate="print"/>
          <a:srcRect/>
          <a:stretch>
            <a:fillRect/>
          </a:stretch>
        </p:blipFill>
        <p:spPr bwMode="auto">
          <a:xfrm>
            <a:off x="3419872" y="3284984"/>
            <a:ext cx="2208096" cy="1656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0" name="Picture 8" descr="H:\bernudarzs\2015-2016\katrīndiena\seja 088.jpg"/>
          <p:cNvPicPr>
            <a:picLocks noChangeAspect="1" noChangeArrowheads="1"/>
          </p:cNvPicPr>
          <p:nvPr/>
        </p:nvPicPr>
        <p:blipFill>
          <a:blip r:embed="rId8" cstate="print"/>
          <a:srcRect/>
          <a:stretch>
            <a:fillRect/>
          </a:stretch>
        </p:blipFill>
        <p:spPr bwMode="auto">
          <a:xfrm>
            <a:off x="6228184" y="188640"/>
            <a:ext cx="2688116"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1" name="Picture 9" descr="H:\bernudarzs\2015-2016\New Folder\novembris\zivis 082.jpg"/>
          <p:cNvPicPr>
            <a:picLocks noChangeAspect="1" noChangeArrowheads="1"/>
          </p:cNvPicPr>
          <p:nvPr/>
        </p:nvPicPr>
        <p:blipFill>
          <a:blip r:embed="rId9" cstate="print"/>
          <a:srcRect/>
          <a:stretch>
            <a:fillRect/>
          </a:stretch>
        </p:blipFill>
        <p:spPr bwMode="auto">
          <a:xfrm>
            <a:off x="6444208" y="4869160"/>
            <a:ext cx="2376264" cy="1512124"/>
          </a:xfrm>
          <a:prstGeom prst="rect">
            <a:avLst/>
          </a:prstGeom>
          <a:noFill/>
        </p:spPr>
      </p:pic>
      <p:pic>
        <p:nvPicPr>
          <p:cNvPr id="3082" name="Picture 10" descr="H:\bernudarzs\2015-2016\New Folder\novembris\zivis 083.jpg"/>
          <p:cNvPicPr>
            <a:picLocks noChangeAspect="1" noChangeArrowheads="1"/>
          </p:cNvPicPr>
          <p:nvPr/>
        </p:nvPicPr>
        <p:blipFill>
          <a:blip r:embed="rId10" cstate="print"/>
          <a:srcRect/>
          <a:stretch>
            <a:fillRect/>
          </a:stretch>
        </p:blipFill>
        <p:spPr bwMode="auto">
          <a:xfrm>
            <a:off x="6156176" y="2492896"/>
            <a:ext cx="2688116"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5936" y="274320"/>
            <a:ext cx="2376264" cy="1143000"/>
          </a:xfrm>
        </p:spPr>
        <p:txBody>
          <a:bodyPr>
            <a:normAutofit/>
          </a:bodyPr>
          <a:lstStyle/>
          <a:p>
            <a:r>
              <a:rPr lang="lv-LV" sz="2000" i="1" dirty="0" smtClean="0">
                <a:effectLst/>
                <a:latin typeface="Arial" pitchFamily="34" charset="0"/>
                <a:cs typeface="Arial" pitchFamily="34" charset="0"/>
              </a:rPr>
              <a:t>SPORTA  AKTIVITĀTES   KATRĪNAS DIENĀ</a:t>
            </a:r>
            <a:endParaRPr lang="lv-LV" sz="2000" i="1" dirty="0">
              <a:effectLst/>
              <a:latin typeface="Arial" pitchFamily="34" charset="0"/>
              <a:cs typeface="Arial" pitchFamily="34" charset="0"/>
            </a:endParaRPr>
          </a:p>
        </p:txBody>
      </p:sp>
      <p:pic>
        <p:nvPicPr>
          <p:cNvPr id="1026" name="Picture 2" descr="H:\bernudarzs\2015-2016\katrīndiena\seja 086.jpg"/>
          <p:cNvPicPr>
            <a:picLocks noChangeAspect="1" noChangeArrowheads="1"/>
          </p:cNvPicPr>
          <p:nvPr/>
        </p:nvPicPr>
        <p:blipFill>
          <a:blip r:embed="rId2" cstate="print"/>
          <a:srcRect/>
          <a:stretch>
            <a:fillRect/>
          </a:stretch>
        </p:blipFill>
        <p:spPr bwMode="auto">
          <a:xfrm>
            <a:off x="1287091" y="188640"/>
            <a:ext cx="2520280" cy="1890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H:\bernudarzs\2015-2016\katrīndiena\seja 068.jpg"/>
          <p:cNvPicPr>
            <a:picLocks noChangeAspect="1" noChangeArrowheads="1"/>
          </p:cNvPicPr>
          <p:nvPr/>
        </p:nvPicPr>
        <p:blipFill>
          <a:blip r:embed="rId3" cstate="print"/>
          <a:srcRect/>
          <a:stretch>
            <a:fillRect/>
          </a:stretch>
        </p:blipFill>
        <p:spPr bwMode="auto">
          <a:xfrm>
            <a:off x="1259632" y="2258742"/>
            <a:ext cx="2520280" cy="1890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H:\bernudarzs\2015-2016\katrīndiena\seja 070.jpg"/>
          <p:cNvPicPr>
            <a:picLocks noChangeAspect="1" noChangeArrowheads="1"/>
          </p:cNvPicPr>
          <p:nvPr/>
        </p:nvPicPr>
        <p:blipFill>
          <a:blip r:embed="rId4" cstate="print"/>
          <a:srcRect/>
          <a:stretch>
            <a:fillRect/>
          </a:stretch>
        </p:blipFill>
        <p:spPr bwMode="auto">
          <a:xfrm>
            <a:off x="1259632" y="4266967"/>
            <a:ext cx="2520280"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9" name="Picture 5" descr="H:\bernudarzs\2015-2016\katrīndiena\seja 077.jpg"/>
          <p:cNvPicPr>
            <a:picLocks noChangeAspect="1" noChangeArrowheads="1"/>
          </p:cNvPicPr>
          <p:nvPr/>
        </p:nvPicPr>
        <p:blipFill>
          <a:blip r:embed="rId5" cstate="print"/>
          <a:srcRect/>
          <a:stretch>
            <a:fillRect/>
          </a:stretch>
        </p:blipFill>
        <p:spPr bwMode="auto">
          <a:xfrm>
            <a:off x="3926287" y="4304601"/>
            <a:ext cx="2733945" cy="2050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H:\bernudarzs\2015-2016\katrīndiena\seja 083.jpg"/>
          <p:cNvPicPr>
            <a:picLocks noChangeAspect="1" noChangeArrowheads="1"/>
          </p:cNvPicPr>
          <p:nvPr/>
        </p:nvPicPr>
        <p:blipFill>
          <a:blip r:embed="rId6" cstate="print"/>
          <a:srcRect/>
          <a:stretch>
            <a:fillRect/>
          </a:stretch>
        </p:blipFill>
        <p:spPr bwMode="auto">
          <a:xfrm rot="5400000">
            <a:off x="6391118" y="3860337"/>
            <a:ext cx="2838883" cy="2129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3906096" y="1722061"/>
            <a:ext cx="2664296" cy="2062103"/>
          </a:xfrm>
          <a:prstGeom prst="rect">
            <a:avLst/>
          </a:prstGeom>
          <a:noFill/>
        </p:spPr>
        <p:txBody>
          <a:bodyPr wrap="square" rtlCol="0">
            <a:spAutoFit/>
          </a:bodyPr>
          <a:lstStyle/>
          <a:p>
            <a:pPr marL="285750" indent="-285750">
              <a:buFont typeface="Wingdings" panose="05000000000000000000" pitchFamily="2" charset="2"/>
              <a:buChar char="§"/>
            </a:pPr>
            <a:r>
              <a:rPr lang="lv-LV" sz="1600" dirty="0" smtClean="0"/>
              <a:t>ŠĶĒRŠĻU  JOSLA,</a:t>
            </a:r>
          </a:p>
          <a:p>
            <a:pPr marL="285750" indent="-285750">
              <a:buFont typeface="Wingdings" panose="05000000000000000000" pitchFamily="2" charset="2"/>
              <a:buChar char="§"/>
            </a:pPr>
            <a:endParaRPr lang="lv-LV" sz="1600" dirty="0" smtClean="0"/>
          </a:p>
          <a:p>
            <a:pPr marL="285750" indent="-285750">
              <a:buFont typeface="Wingdings" panose="05000000000000000000" pitchFamily="2" charset="2"/>
              <a:buChar char="§"/>
            </a:pPr>
            <a:r>
              <a:rPr lang="lv-LV" sz="1600" i="1" dirty="0" smtClean="0"/>
              <a:t>STAFETES</a:t>
            </a:r>
            <a:r>
              <a:rPr lang="lv-LV" sz="1600" dirty="0" smtClean="0"/>
              <a:t>,</a:t>
            </a:r>
          </a:p>
          <a:p>
            <a:pPr marL="285750" indent="-285750">
              <a:buFont typeface="Wingdings" panose="05000000000000000000" pitchFamily="2" charset="2"/>
              <a:buChar char="§"/>
            </a:pPr>
            <a:endParaRPr lang="lv-LV" sz="1600" dirty="0" smtClean="0"/>
          </a:p>
          <a:p>
            <a:pPr marL="285750" indent="-285750">
              <a:buFont typeface="Wingdings" panose="05000000000000000000" pitchFamily="2" charset="2"/>
              <a:buChar char="§"/>
            </a:pPr>
            <a:r>
              <a:rPr lang="lv-LV" sz="1600" dirty="0" smtClean="0"/>
              <a:t>KUSTĪBU ROTAĻAS –</a:t>
            </a:r>
          </a:p>
          <a:p>
            <a:pPr marL="285750" indent="-285750">
              <a:buFont typeface="Wingdings" panose="05000000000000000000" pitchFamily="2" charset="2"/>
              <a:buChar char="§"/>
            </a:pPr>
            <a:endParaRPr lang="lv-LV" sz="1600" dirty="0" smtClean="0"/>
          </a:p>
          <a:p>
            <a:pPr marL="285750" indent="-285750">
              <a:buFont typeface="Wingdings" panose="05000000000000000000" pitchFamily="2" charset="2"/>
              <a:buChar char="§"/>
            </a:pPr>
            <a:r>
              <a:rPr lang="lv-LV" sz="1600" dirty="0" smtClean="0"/>
              <a:t>  “VILKS  UN AITIŅAS”, </a:t>
            </a:r>
          </a:p>
          <a:p>
            <a:r>
              <a:rPr lang="lv-LV" sz="1600" dirty="0" smtClean="0"/>
              <a:t>“AITIŅAS  APLOKĀ”</a:t>
            </a:r>
            <a:endParaRPr lang="lv-LV" sz="1600" dirty="0"/>
          </a:p>
        </p:txBody>
      </p:sp>
      <p:pic>
        <p:nvPicPr>
          <p:cNvPr id="3" name="Picture 2" descr="C:\Documents and Settings\ArvidsP\Desktop\darbins.jpg"/>
          <p:cNvPicPr>
            <a:picLocks noChangeAspect="1" noChangeArrowheads="1"/>
          </p:cNvPicPr>
          <p:nvPr/>
        </p:nvPicPr>
        <p:blipFill>
          <a:blip r:embed="rId7" cstate="print"/>
          <a:srcRect/>
          <a:stretch>
            <a:fillRect/>
          </a:stretch>
        </p:blipFill>
        <p:spPr bwMode="auto">
          <a:xfrm>
            <a:off x="6732240" y="404664"/>
            <a:ext cx="2129306" cy="2634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HP\Desktop\foto foto\20151124_091332.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51250" y="469848"/>
            <a:ext cx="3031599" cy="1705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C:\Users\HP\Desktop\foto foto\20151124_091902.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76614" y="444349"/>
            <a:ext cx="3096344" cy="1719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C:\Users\HP\Desktop\foto foto\20151124_091902.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0" y="2306315"/>
            <a:ext cx="3055850" cy="1719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C:\Users\HP\Desktop\foto foto\20151124_092431.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28714" y="2358132"/>
            <a:ext cx="2852639" cy="1692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C:\Users\HP\Desktop\foto foto\20151124_092519.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76614" y="4432031"/>
            <a:ext cx="3317835" cy="1776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5" descr="E:\sparites\Andreji un Katrīnas\20151124_092716.jpg"/>
          <p:cNvPicPr>
            <a:picLocks noChangeAspect="1" noChangeArrowheads="1"/>
          </p:cNvPicPr>
          <p:nvPr/>
        </p:nvPicPr>
        <p:blipFill>
          <a:blip r:embed="rId6" cstate="print"/>
          <a:srcRect/>
          <a:stretch>
            <a:fillRect/>
          </a:stretch>
        </p:blipFill>
        <p:spPr bwMode="auto">
          <a:xfrm>
            <a:off x="907287" y="4379540"/>
            <a:ext cx="3248361" cy="1827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3768476" y="2314823"/>
            <a:ext cx="2160239" cy="1600438"/>
          </a:xfrm>
          <a:prstGeom prst="rect">
            <a:avLst/>
          </a:prstGeom>
          <a:noFill/>
        </p:spPr>
        <p:txBody>
          <a:bodyPr wrap="square" rtlCol="0">
            <a:spAutoFit/>
          </a:bodyPr>
          <a:lstStyle/>
          <a:p>
            <a:pPr algn="ctr"/>
            <a:r>
              <a:rPr lang="lv-LV" sz="1400" i="1" dirty="0" smtClean="0">
                <a:solidFill>
                  <a:schemeClr val="tx2"/>
                </a:solidFill>
              </a:rPr>
              <a:t>IEŠANA  ĶEKATĀS, IESTUDĒTA    </a:t>
            </a:r>
          </a:p>
          <a:p>
            <a:pPr algn="ctr"/>
            <a:r>
              <a:rPr lang="lv-LV" sz="1400" i="1" dirty="0" smtClean="0">
                <a:solidFill>
                  <a:schemeClr val="tx2"/>
                </a:solidFill>
              </a:rPr>
              <a:t> V.SUTEJEVA PASAKA    </a:t>
            </a:r>
          </a:p>
          <a:p>
            <a:pPr algn="ctr"/>
            <a:r>
              <a:rPr lang="lv-LV" sz="1400" i="1" dirty="0" smtClean="0">
                <a:solidFill>
                  <a:schemeClr val="tx2"/>
                </a:solidFill>
              </a:rPr>
              <a:t> </a:t>
            </a:r>
            <a:r>
              <a:rPr lang="lv-LV" sz="1400" b="1" i="1" dirty="0" smtClean="0">
                <a:solidFill>
                  <a:schemeClr val="tx2"/>
                </a:solidFill>
              </a:rPr>
              <a:t>”ĀBOLU  MAISS “</a:t>
            </a:r>
          </a:p>
          <a:p>
            <a:pPr algn="ctr"/>
            <a:endParaRPr lang="lv-LV" sz="1400" b="1" i="1" dirty="0" smtClean="0">
              <a:solidFill>
                <a:schemeClr val="tx2"/>
              </a:solidFill>
            </a:endParaRPr>
          </a:p>
          <a:p>
            <a:pPr algn="ctr"/>
            <a:r>
              <a:rPr lang="lv-LV" sz="1400" i="1" dirty="0" smtClean="0">
                <a:solidFill>
                  <a:schemeClr val="tx2"/>
                </a:solidFill>
              </a:rPr>
              <a:t>SAGATAVOŠANAS GRUPA “SPĀRĪTES</a:t>
            </a:r>
            <a:r>
              <a:rPr lang="lv-LV" sz="1400" i="1" dirty="0" smtClean="0">
                <a:solidFill>
                  <a:schemeClr val="accent5">
                    <a:lumMod val="75000"/>
                  </a:schemeClr>
                </a:solidFill>
              </a:rPr>
              <a:t>”</a:t>
            </a:r>
            <a:endParaRPr lang="lv-LV" sz="1400" i="1" dirty="0">
              <a:solidFill>
                <a:schemeClr val="accent5">
                  <a:lumMod val="75000"/>
                </a:schemeClr>
              </a:solidFill>
            </a:endParaRPr>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16832"/>
            <a:ext cx="8322128" cy="3240360"/>
          </a:xfrm>
        </p:spPr>
        <p:txBody>
          <a:bodyPr>
            <a:normAutofit/>
          </a:bodyPr>
          <a:lstStyle/>
          <a:p>
            <a:pPr algn="ctr"/>
            <a:r>
              <a:rPr lang="lv-LV" sz="4800" i="1" dirty="0" smtClean="0">
                <a:latin typeface="Arial" pitchFamily="34" charset="0"/>
                <a:cs typeface="Arial" pitchFamily="34" charset="0"/>
              </a:rPr>
              <a:t>Paldies </a:t>
            </a:r>
            <a:r>
              <a:rPr lang="lv-LV" sz="4800" i="1" smtClean="0">
                <a:latin typeface="Arial" pitchFamily="34" charset="0"/>
                <a:cs typeface="Arial" pitchFamily="34" charset="0"/>
              </a:rPr>
              <a:t>par uzmanību!</a:t>
            </a:r>
            <a:endParaRPr lang="lv-LV" sz="4800" i="1" dirty="0">
              <a:latin typeface="Arial" pitchFamily="34" charset="0"/>
              <a:cs typeface="Arial" pitchFamily="34" charset="0"/>
            </a:endParaRPr>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361858" cy="6408712"/>
          </a:xfrm>
        </p:spPr>
        <p:txBody>
          <a:bodyPr>
            <a:normAutofit fontScale="90000"/>
          </a:bodyPr>
          <a:lstStyle/>
          <a:p>
            <a:pPr>
              <a:defRPr/>
            </a:pP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t>
            </a:r>
            <a:br>
              <a:rPr lang="lv-LV" sz="2200" i="1" dirty="0" smtClean="0">
                <a:effectLst/>
                <a:latin typeface="Arial" pitchFamily="34" charset="0"/>
                <a:cs typeface="Arial" pitchFamily="34" charset="0"/>
              </a:rPr>
            </a:br>
            <a:r>
              <a:rPr lang="lv-LV" sz="2200" b="1" i="1" dirty="0" smtClean="0">
                <a:effectLst/>
                <a:latin typeface="Arial" pitchFamily="34" charset="0"/>
                <a:cs typeface="Arial" pitchFamily="34" charset="0"/>
              </a:rPr>
              <a:t>                                                         Teic, māmiņa, manu  darbu,</a:t>
            </a:r>
            <a:br>
              <a:rPr lang="lv-LV" sz="2200" b="1" i="1" dirty="0" smtClean="0">
                <a:effectLst/>
                <a:latin typeface="Arial" pitchFamily="34" charset="0"/>
                <a:cs typeface="Arial" pitchFamily="34" charset="0"/>
              </a:rPr>
            </a:br>
            <a:r>
              <a:rPr lang="lv-LV" sz="2200" b="1" i="1" dirty="0" smtClean="0">
                <a:effectLst/>
                <a:latin typeface="Arial" pitchFamily="34" charset="0"/>
                <a:cs typeface="Arial" pitchFamily="34" charset="0"/>
              </a:rPr>
              <a:t>                                                         Neteic  manu  augumiņu.</a:t>
            </a:r>
            <a:br>
              <a:rPr lang="lv-LV" sz="2200" b="1" i="1" dirty="0" smtClean="0">
                <a:effectLst/>
                <a:latin typeface="Arial" pitchFamily="34" charset="0"/>
                <a:cs typeface="Arial" pitchFamily="34" charset="0"/>
              </a:rPr>
            </a:br>
            <a:r>
              <a:rPr lang="lv-LV" sz="2200" b="1" i="1" dirty="0" smtClean="0">
                <a:effectLst/>
                <a:latin typeface="Arial" pitchFamily="34" charset="0"/>
                <a:cs typeface="Arial" pitchFamily="34" charset="0"/>
              </a:rPr>
              <a:t>                                                         Kas  no  mana  augumiņa,</a:t>
            </a:r>
            <a:br>
              <a:rPr lang="lv-LV" sz="2200" b="1" i="1" dirty="0" smtClean="0">
                <a:effectLst/>
                <a:latin typeface="Arial" pitchFamily="34" charset="0"/>
                <a:cs typeface="Arial" pitchFamily="34" charset="0"/>
              </a:rPr>
            </a:br>
            <a:r>
              <a:rPr lang="lv-LV" sz="2200" b="1" i="1" dirty="0" smtClean="0">
                <a:effectLst/>
                <a:latin typeface="Arial" pitchFamily="34" charset="0"/>
                <a:cs typeface="Arial" pitchFamily="34" charset="0"/>
              </a:rPr>
              <a:t>                                                         Kad  darbiņu  nemācēju?</a:t>
            </a: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Materiālu    izpēti     pirmsskolas   iestādē   veica            pedagoģiskie darbinieki   un  10   bērnu   grupas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“Mākonīši” un  “Mārītes”    3 – 4 gadu vecuma grupas;</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“Skudriņas” un “Pīlēni”      4 – 5 gadu vecuma grupas;</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Burbulīši”  un “Pērlītes”    5 – 6 gadu vecuma grupas;</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“Taurenīši”</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“Zivtiņas” , “Spārītes”         6 – 7  gadu vecuma grupas;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“Gliemezīši”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200" i="1" dirty="0" smtClean="0">
                <a:effectLst/>
                <a:latin typeface="Arial" pitchFamily="34" charset="0"/>
                <a:cs typeface="Arial" pitchFamily="34" charset="0"/>
              </a:rPr>
              <a:t/>
            </a:r>
            <a:br>
              <a:rPr lang="lv-LV" sz="2200" i="1" dirty="0" smtClean="0">
                <a:effectLst/>
                <a:latin typeface="Arial" pitchFamily="34" charset="0"/>
                <a:cs typeface="Arial" pitchFamily="34" charset="0"/>
              </a:rPr>
            </a:br>
            <a:r>
              <a:rPr lang="lv-LV" sz="2800" i="1" dirty="0" smtClean="0">
                <a:latin typeface="Arial Narrow" pitchFamily="34" charset="0"/>
              </a:rPr>
              <a:t/>
            </a:r>
            <a:br>
              <a:rPr lang="lv-LV" sz="2800" i="1" dirty="0" smtClean="0">
                <a:latin typeface="Arial Narrow" pitchFamily="34" charset="0"/>
              </a:rPr>
            </a:br>
            <a:endParaRPr lang="lv-LV" sz="2800" i="1" dirty="0">
              <a:latin typeface="Arial Narrow" pitchFamily="34" charset="0"/>
            </a:endParaRPr>
          </a:p>
        </p:txBody>
      </p:sp>
      <p:pic>
        <p:nvPicPr>
          <p:cNvPr id="11267" name="Picture 2" descr="http://s1.maminuklubs.lv/cache/41/90/4190ffbde08539cb5b6d139fbaff4e0a.jpg"/>
          <p:cNvPicPr>
            <a:picLocks noChangeAspect="1" noChangeArrowheads="1"/>
          </p:cNvPicPr>
          <p:nvPr/>
        </p:nvPicPr>
        <p:blipFill>
          <a:blip r:embed="rId2" cstate="print"/>
          <a:srcRect/>
          <a:stretch>
            <a:fillRect/>
          </a:stretch>
        </p:blipFill>
        <p:spPr bwMode="auto">
          <a:xfrm>
            <a:off x="467544" y="260648"/>
            <a:ext cx="2592288" cy="2542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1043608" y="332656"/>
            <a:ext cx="7499350" cy="5616624"/>
          </a:xfrm>
        </p:spPr>
        <p:txBody>
          <a:bodyPr vert="horz" wrap="square" lIns="91440" tIns="45720" rIns="91440" bIns="45720" numCol="1" anchorCtr="0" compatLnSpc="1">
            <a:prstTxWarp prst="textNoShape">
              <a:avLst/>
            </a:prstTxWarp>
            <a:normAutofit/>
          </a:bodyPr>
          <a:lstStyle/>
          <a:p>
            <a:pPr algn="ctr"/>
            <a:r>
              <a:rPr lang="lv-LV" sz="2800" b="1" i="1" dirty="0" smtClean="0">
                <a:effectLst/>
                <a:latin typeface="Arial" charset="0"/>
                <a:cs typeface="Arial" charset="0"/>
              </a:rPr>
              <a:t>TEMATS ,,ES LATVIJĀ’’</a:t>
            </a:r>
            <a:r>
              <a:rPr lang="lv-LV" sz="2200" b="1" i="1" dirty="0" smtClean="0">
                <a:effectLst/>
                <a:latin typeface="Arial" charset="0"/>
                <a:cs typeface="Arial" charset="0"/>
              </a:rPr>
              <a:t/>
            </a:r>
            <a:br>
              <a:rPr lang="lv-LV" sz="2200" b="1" i="1" dirty="0" smtClean="0">
                <a:effectLst/>
                <a:latin typeface="Arial" charset="0"/>
                <a:cs typeface="Arial" charset="0"/>
              </a:rPr>
            </a:br>
            <a:r>
              <a:rPr lang="lv-LV" sz="2200" b="1" i="1" dirty="0" smtClean="0">
                <a:effectLst/>
                <a:latin typeface="Arial" charset="0"/>
                <a:cs typeface="Arial" charset="0"/>
              </a:rPr>
              <a:t/>
            </a:r>
            <a:br>
              <a:rPr lang="lv-LV" sz="2200" b="1" i="1" dirty="0" smtClean="0">
                <a:effectLst/>
                <a:latin typeface="Arial" charset="0"/>
                <a:cs typeface="Arial" charset="0"/>
              </a:rPr>
            </a:br>
            <a:r>
              <a:rPr lang="lv-LV" sz="2200" b="1" i="1" dirty="0" smtClean="0">
                <a:effectLst/>
                <a:latin typeface="Arial" charset="0"/>
                <a:cs typeface="Arial" charset="0"/>
              </a:rPr>
              <a:t>  APAKŠTEMATI</a:t>
            </a:r>
            <a:r>
              <a:rPr lang="lv-LV" sz="2000" b="1" i="1" dirty="0" smtClean="0">
                <a:effectLst/>
                <a:latin typeface="Arial" charset="0"/>
                <a:cs typeface="Arial" charset="0"/>
              </a:rPr>
              <a:t/>
            </a:r>
            <a:br>
              <a:rPr lang="lv-LV" sz="2000" b="1" i="1" dirty="0" smtClean="0">
                <a:effectLst/>
                <a:latin typeface="Arial" charset="0"/>
                <a:cs typeface="Arial" charset="0"/>
              </a:rPr>
            </a:br>
            <a:r>
              <a:rPr lang="lv-LV" sz="2000" i="1" dirty="0" smtClean="0">
                <a:effectLst/>
                <a:latin typeface="Arial" charset="0"/>
                <a:cs typeface="Arial" charset="0"/>
              </a:rPr>
              <a:t/>
            </a:r>
            <a:br>
              <a:rPr lang="lv-LV" sz="2000" i="1" dirty="0" smtClean="0">
                <a:effectLst/>
                <a:latin typeface="Arial" charset="0"/>
                <a:cs typeface="Arial" charset="0"/>
              </a:rPr>
            </a:br>
            <a:r>
              <a:rPr lang="lv-LV" sz="2200" i="1" dirty="0" smtClean="0">
                <a:effectLst/>
                <a:latin typeface="Arial" charset="0"/>
                <a:cs typeface="Arial" charset="0"/>
              </a:rPr>
              <a:t>     “Koku lapas krāsojas”</a:t>
            </a:r>
            <a:br>
              <a:rPr lang="lv-LV" sz="2200" i="1" dirty="0" smtClean="0">
                <a:effectLst/>
                <a:latin typeface="Arial" charset="0"/>
                <a:cs typeface="Arial" charset="0"/>
              </a:rPr>
            </a:br>
            <a:r>
              <a:rPr lang="lv-LV" sz="2200" i="1" dirty="0" smtClean="0">
                <a:effectLst/>
                <a:latin typeface="Arial" charset="0"/>
                <a:cs typeface="Arial" charset="0"/>
              </a:rPr>
              <a:t>     “Daba – vēlajā rudenī”</a:t>
            </a:r>
            <a:br>
              <a:rPr lang="lv-LV" sz="2200" i="1" dirty="0" smtClean="0">
                <a:effectLst/>
                <a:latin typeface="Arial" charset="0"/>
                <a:cs typeface="Arial" charset="0"/>
              </a:rPr>
            </a:br>
            <a:r>
              <a:rPr lang="lv-LV" sz="2200" i="1" dirty="0" smtClean="0">
                <a:effectLst/>
                <a:latin typeface="Arial" charset="0"/>
                <a:cs typeface="Arial" charset="0"/>
              </a:rPr>
              <a:t>     “Nāc  nākdama Mārtiņdiena”</a:t>
            </a:r>
            <a:br>
              <a:rPr lang="lv-LV" sz="2200" i="1" dirty="0" smtClean="0">
                <a:effectLst/>
                <a:latin typeface="Arial" charset="0"/>
                <a:cs typeface="Arial" charset="0"/>
              </a:rPr>
            </a:br>
            <a:r>
              <a:rPr lang="lv-LV" sz="2200" i="1" dirty="0" smtClean="0">
                <a:effectLst/>
                <a:latin typeface="Arial" charset="0"/>
                <a:cs typeface="Arial" charset="0"/>
              </a:rPr>
              <a:t>     “Mārtiņdienas jampadracis”</a:t>
            </a:r>
            <a:br>
              <a:rPr lang="lv-LV" sz="2200" i="1" dirty="0" smtClean="0">
                <a:effectLst/>
                <a:latin typeface="Arial" charset="0"/>
                <a:cs typeface="Arial" charset="0"/>
              </a:rPr>
            </a:br>
            <a:r>
              <a:rPr lang="lv-LV" sz="2200" i="1" dirty="0" smtClean="0">
                <a:effectLst/>
                <a:latin typeface="Arial" charset="0"/>
                <a:cs typeface="Arial" charset="0"/>
              </a:rPr>
              <a:t>     “Iedomīgais gailis Mārtiņš”</a:t>
            </a:r>
            <a:br>
              <a:rPr lang="lv-LV" sz="2200" i="1" dirty="0" smtClean="0">
                <a:effectLst/>
                <a:latin typeface="Arial" charset="0"/>
                <a:cs typeface="Arial" charset="0"/>
              </a:rPr>
            </a:br>
            <a:r>
              <a:rPr lang="lv-LV" sz="2200" i="1" dirty="0" smtClean="0">
                <a:effectLst/>
                <a:latin typeface="Arial" charset="0"/>
                <a:cs typeface="Arial" charset="0"/>
              </a:rPr>
              <a:t>“Mārtiņi! Ziemai vaļā vārtiņi”</a:t>
            </a:r>
            <a:br>
              <a:rPr lang="lv-LV" sz="2200" i="1" dirty="0" smtClean="0">
                <a:effectLst/>
                <a:latin typeface="Arial" charset="0"/>
                <a:cs typeface="Arial" charset="0"/>
              </a:rPr>
            </a:br>
            <a:r>
              <a:rPr lang="lv-LV" sz="2200" i="1" dirty="0" smtClean="0">
                <a:effectLst/>
                <a:latin typeface="Arial" charset="0"/>
                <a:cs typeface="Arial" charset="0"/>
              </a:rPr>
              <a:t>“Mana pilsēta – Baloži”</a:t>
            </a:r>
            <a:br>
              <a:rPr lang="lv-LV" sz="2200" i="1" dirty="0" smtClean="0">
                <a:effectLst/>
                <a:latin typeface="Arial" charset="0"/>
                <a:cs typeface="Arial" charset="0"/>
              </a:rPr>
            </a:br>
            <a:r>
              <a:rPr lang="lv-LV" sz="2200" i="1" dirty="0" smtClean="0">
                <a:effectLst/>
                <a:latin typeface="Arial" charset="0"/>
                <a:cs typeface="Arial" charset="0"/>
              </a:rPr>
              <a:t>“Latvija – man viņa ir visskaistākā”</a:t>
            </a:r>
            <a:br>
              <a:rPr lang="lv-LV" sz="2200" i="1" dirty="0" smtClean="0">
                <a:effectLst/>
                <a:latin typeface="Arial" charset="0"/>
                <a:cs typeface="Arial" charset="0"/>
              </a:rPr>
            </a:br>
            <a:r>
              <a:rPr lang="lv-LV" sz="2200" i="1" dirty="0" smtClean="0">
                <a:effectLst/>
                <a:latin typeface="Arial" charset="0"/>
                <a:cs typeface="Arial" charset="0"/>
              </a:rPr>
              <a:t>     “Mana Latvija – latvju rakstos”</a:t>
            </a:r>
            <a:br>
              <a:rPr lang="lv-LV" sz="2200" i="1" dirty="0" smtClean="0">
                <a:effectLst/>
                <a:latin typeface="Arial" charset="0"/>
                <a:cs typeface="Arial" charset="0"/>
              </a:rPr>
            </a:br>
            <a:r>
              <a:rPr lang="lv-LV" sz="2200" i="1" dirty="0" smtClean="0">
                <a:effectLst/>
                <a:latin typeface="Arial" charset="0"/>
                <a:cs typeface="Arial" charset="0"/>
              </a:rPr>
              <a:t>“</a:t>
            </a:r>
            <a:r>
              <a:rPr lang="lv-LV" sz="2200" i="1" dirty="0" err="1" smtClean="0">
                <a:effectLst/>
                <a:latin typeface="Arial" charset="0"/>
                <a:cs typeface="Arial" charset="0"/>
              </a:rPr>
              <a:t>Katrīndiena</a:t>
            </a:r>
            <a:r>
              <a:rPr lang="lv-LV" sz="2200" i="1" dirty="0" smtClean="0">
                <a:effectLst/>
                <a:latin typeface="Arial" charset="0"/>
                <a:cs typeface="Arial" charset="0"/>
              </a:rPr>
              <a:t>, </a:t>
            </a:r>
            <a:r>
              <a:rPr lang="lv-LV" sz="2200" i="1" dirty="0" err="1" smtClean="0">
                <a:effectLst/>
                <a:latin typeface="Arial" charset="0"/>
                <a:cs typeface="Arial" charset="0"/>
              </a:rPr>
              <a:t>andrejdiena</a:t>
            </a:r>
            <a:r>
              <a:rPr lang="lv-LV" sz="2200" i="1" dirty="0" smtClean="0">
                <a:effectLst/>
                <a:latin typeface="Arial" charset="0"/>
                <a:cs typeface="Arial" charset="0"/>
              </a:rPr>
              <a:t>”</a:t>
            </a:r>
            <a:br>
              <a:rPr lang="lv-LV" sz="2200" i="1" dirty="0" smtClean="0">
                <a:effectLst/>
                <a:latin typeface="Arial" charset="0"/>
                <a:cs typeface="Arial" charset="0"/>
              </a:rPr>
            </a:br>
            <a:r>
              <a:rPr lang="lv-LV" sz="2200" i="1" dirty="0" smtClean="0">
                <a:effectLst/>
                <a:latin typeface="Arial" charset="0"/>
                <a:cs typeface="Arial" charset="0"/>
              </a:rPr>
              <a:t>     </a:t>
            </a:r>
            <a:br>
              <a:rPr lang="lv-LV" sz="2200" i="1" dirty="0" smtClean="0">
                <a:effectLst/>
                <a:latin typeface="Arial" charset="0"/>
                <a:cs typeface="Arial" charset="0"/>
              </a:rPr>
            </a:br>
            <a:r>
              <a:rPr lang="lv-LV" sz="2200" i="1" dirty="0" smtClean="0">
                <a:effectLst/>
                <a:latin typeface="Arial" charset="0"/>
                <a:cs typeface="Arial" charset="0"/>
              </a:rPr>
              <a:t>     </a:t>
            </a: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404664"/>
            <a:ext cx="2160240" cy="1656184"/>
          </a:xfrm>
        </p:spPr>
        <p:txBody>
          <a:bodyPr>
            <a:normAutofit/>
          </a:bodyPr>
          <a:lstStyle/>
          <a:p>
            <a:pPr algn="ctr"/>
            <a:r>
              <a:rPr lang="lv-LV" sz="2000" i="1" dirty="0" smtClean="0">
                <a:effectLst/>
                <a:latin typeface="Arial" pitchFamily="34" charset="0"/>
                <a:cs typeface="Arial" pitchFamily="34" charset="0"/>
              </a:rPr>
              <a:t>SAULES   GADA   RITUMS – </a:t>
            </a:r>
            <a:br>
              <a:rPr lang="lv-LV" sz="2000" i="1" dirty="0" smtClean="0">
                <a:effectLst/>
                <a:latin typeface="Arial" pitchFamily="34" charset="0"/>
                <a:cs typeface="Arial" pitchFamily="34" charset="0"/>
              </a:rPr>
            </a:br>
            <a:r>
              <a:rPr lang="lv-LV" sz="2000" i="1" dirty="0" smtClean="0">
                <a:effectLst/>
                <a:latin typeface="Arial" pitchFamily="34" charset="0"/>
                <a:cs typeface="Arial" pitchFamily="34" charset="0"/>
              </a:rPr>
              <a:t>GADA ĶĒDE</a:t>
            </a:r>
            <a:endParaRPr lang="lv-LV" sz="2000" i="1" dirty="0">
              <a:effectLst/>
              <a:latin typeface="Arial" pitchFamily="34" charset="0"/>
              <a:cs typeface="Arial" pitchFamily="34" charset="0"/>
            </a:endParaRPr>
          </a:p>
        </p:txBody>
      </p:sp>
      <p:pic>
        <p:nvPicPr>
          <p:cNvPr id="2050" name="Picture 2" descr="E:\burbuli\IMG-20151229-WA0043.jpg"/>
          <p:cNvPicPr>
            <a:picLocks noChangeAspect="1" noChangeArrowheads="1"/>
          </p:cNvPicPr>
          <p:nvPr/>
        </p:nvPicPr>
        <p:blipFill>
          <a:blip r:embed="rId2" cstate="print"/>
          <a:srcRect/>
          <a:stretch>
            <a:fillRect/>
          </a:stretch>
        </p:blipFill>
        <p:spPr bwMode="auto">
          <a:xfrm>
            <a:off x="3710558" y="260648"/>
            <a:ext cx="5248583" cy="2952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E:\sparites\Andreji un Katrīnas\20151120_090024.jpg"/>
          <p:cNvPicPr>
            <a:picLocks noChangeAspect="1" noChangeArrowheads="1"/>
          </p:cNvPicPr>
          <p:nvPr/>
        </p:nvPicPr>
        <p:blipFill>
          <a:blip r:embed="rId3" cstate="print"/>
          <a:srcRect/>
          <a:stretch>
            <a:fillRect/>
          </a:stretch>
        </p:blipFill>
        <p:spPr bwMode="auto">
          <a:xfrm>
            <a:off x="251520" y="3501008"/>
            <a:ext cx="4968552" cy="2794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148064" y="3861048"/>
            <a:ext cx="3995936" cy="1477328"/>
          </a:xfrm>
          <a:prstGeom prst="rect">
            <a:avLst/>
          </a:prstGeom>
          <a:noFill/>
        </p:spPr>
        <p:txBody>
          <a:bodyPr wrap="square" rtlCol="0">
            <a:spAutoFit/>
          </a:bodyPr>
          <a:lstStyle/>
          <a:p>
            <a:r>
              <a:rPr lang="lv-LV" i="1" dirty="0" smtClean="0">
                <a:solidFill>
                  <a:schemeClr val="tx2"/>
                </a:solidFill>
              </a:rPr>
              <a:t> SAULE  BRAUCA  AUGSTU KALNU</a:t>
            </a:r>
          </a:p>
          <a:p>
            <a:r>
              <a:rPr lang="lv-LV" i="1" dirty="0" smtClean="0">
                <a:solidFill>
                  <a:schemeClr val="tx2"/>
                </a:solidFill>
              </a:rPr>
              <a:t> SPĪDĒDAMA, VIZĒDAMA.</a:t>
            </a:r>
          </a:p>
          <a:p>
            <a:r>
              <a:rPr lang="lv-LV" i="1" dirty="0" smtClean="0">
                <a:solidFill>
                  <a:schemeClr val="tx2"/>
                </a:solidFill>
              </a:rPr>
              <a:t> ZELTA KRONIS ROCIŅĀ,</a:t>
            </a:r>
          </a:p>
          <a:p>
            <a:r>
              <a:rPr lang="lv-LV" i="1" dirty="0" smtClean="0">
                <a:solidFill>
                  <a:schemeClr val="tx2"/>
                </a:solidFill>
              </a:rPr>
              <a:t> VASKA KURPES KĀJIŅĀ.</a:t>
            </a:r>
          </a:p>
          <a:p>
            <a:r>
              <a:rPr lang="lv-LV" i="1" dirty="0" smtClean="0">
                <a:solidFill>
                  <a:schemeClr val="tx2"/>
                </a:solidFill>
              </a:rPr>
              <a:t> </a:t>
            </a:r>
            <a:endParaRPr lang="lv-LV" i="1" dirty="0">
              <a:solidFill>
                <a:schemeClr val="tx2"/>
              </a:solidFill>
            </a:endParaRP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116632"/>
            <a:ext cx="2736304" cy="1080120"/>
          </a:xfrm>
        </p:spPr>
        <p:txBody>
          <a:bodyPr>
            <a:normAutofit/>
          </a:bodyPr>
          <a:lstStyle/>
          <a:p>
            <a:pPr algn="ctr"/>
            <a:r>
              <a:rPr lang="lv-LV" sz="2000" b="1" i="1" dirty="0" smtClean="0">
                <a:effectLst/>
                <a:latin typeface="Arial" pitchFamily="34" charset="0"/>
                <a:cs typeface="Arial" pitchFamily="34" charset="0"/>
              </a:rPr>
              <a:t>VEĻU  LAIKS </a:t>
            </a:r>
            <a:r>
              <a:rPr lang="lv-LV" sz="2000" i="1" dirty="0" smtClean="0">
                <a:effectLst/>
                <a:latin typeface="Arial" pitchFamily="34" charset="0"/>
                <a:cs typeface="Arial" pitchFamily="34" charset="0"/>
              </a:rPr>
              <a:t> – </a:t>
            </a:r>
            <a:br>
              <a:rPr lang="lv-LV" sz="2000" i="1" dirty="0" smtClean="0">
                <a:effectLst/>
                <a:latin typeface="Arial" pitchFamily="34" charset="0"/>
                <a:cs typeface="Arial" pitchFamily="34" charset="0"/>
              </a:rPr>
            </a:br>
            <a:r>
              <a:rPr lang="lv-LV" sz="1600" i="1" dirty="0" smtClean="0">
                <a:effectLst/>
                <a:latin typeface="Arial" pitchFamily="34" charset="0"/>
                <a:cs typeface="Arial" pitchFamily="34" charset="0"/>
              </a:rPr>
              <a:t>STARP  MIĶEĻIEM UN  MĀRTIŅIEM </a:t>
            </a:r>
            <a:endParaRPr lang="lv-LV" sz="1600" i="1" dirty="0">
              <a:effectLst/>
              <a:latin typeface="Arial" pitchFamily="34" charset="0"/>
              <a:cs typeface="Arial" pitchFamily="34" charset="0"/>
            </a:endParaRPr>
          </a:p>
        </p:txBody>
      </p:sp>
      <p:pic>
        <p:nvPicPr>
          <p:cNvPr id="5" name="Picture 4" descr="C:\Users\Admin\Desktop\12250370_984309341612913_732600099_o.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0" y="4581128"/>
            <a:ext cx="4143400" cy="2119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E:\sparites\Andreji un Katrīnas\11.jpg"/>
          <p:cNvPicPr>
            <a:picLocks noChangeAspect="1" noChangeArrowheads="1"/>
          </p:cNvPicPr>
          <p:nvPr/>
        </p:nvPicPr>
        <p:blipFill>
          <a:blip r:embed="rId3" cstate="print"/>
          <a:srcRect/>
          <a:stretch>
            <a:fillRect/>
          </a:stretch>
        </p:blipFill>
        <p:spPr bwMode="auto">
          <a:xfrm>
            <a:off x="467544" y="1268760"/>
            <a:ext cx="5688632" cy="3199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228184" y="2924944"/>
            <a:ext cx="2304256" cy="923330"/>
          </a:xfrm>
          <a:prstGeom prst="rect">
            <a:avLst/>
          </a:prstGeom>
          <a:noFill/>
        </p:spPr>
        <p:txBody>
          <a:bodyPr wrap="square" rtlCol="0">
            <a:spAutoFit/>
          </a:bodyPr>
          <a:lstStyle/>
          <a:p>
            <a:pPr algn="ctr"/>
            <a:r>
              <a:rPr lang="lv-LV" b="1" i="1" dirty="0" smtClean="0">
                <a:solidFill>
                  <a:schemeClr val="accent5">
                    <a:lumMod val="50000"/>
                  </a:schemeClr>
                </a:solidFill>
              </a:rPr>
              <a:t>DZIMTASKOKI</a:t>
            </a:r>
          </a:p>
          <a:p>
            <a:pPr algn="ctr"/>
            <a:r>
              <a:rPr lang="lv-LV" i="1" dirty="0" smtClean="0">
                <a:solidFill>
                  <a:schemeClr val="accent5">
                    <a:lumMod val="50000"/>
                  </a:schemeClr>
                </a:solidFill>
              </a:rPr>
              <a:t>GRUPA “SPĀRĪTES”</a:t>
            </a:r>
            <a:endParaRPr lang="lv-LV" i="1" dirty="0">
              <a:solidFill>
                <a:schemeClr val="accent5">
                  <a:lumMod val="50000"/>
                </a:schemeClr>
              </a:solidFill>
            </a:endParaRPr>
          </a:p>
        </p:txBody>
      </p:sp>
      <p:sp>
        <p:nvSpPr>
          <p:cNvPr id="7" name="TextBox 6"/>
          <p:cNvSpPr txBox="1"/>
          <p:nvPr/>
        </p:nvSpPr>
        <p:spPr>
          <a:xfrm>
            <a:off x="1043608" y="5373216"/>
            <a:ext cx="3240360" cy="1200329"/>
          </a:xfrm>
          <a:prstGeom prst="rect">
            <a:avLst/>
          </a:prstGeom>
          <a:noFill/>
        </p:spPr>
        <p:txBody>
          <a:bodyPr wrap="square" rtlCol="0">
            <a:spAutoFit/>
          </a:bodyPr>
          <a:lstStyle/>
          <a:p>
            <a:pPr algn="ctr"/>
            <a:r>
              <a:rPr lang="lv-LV" i="1" dirty="0" smtClean="0">
                <a:solidFill>
                  <a:schemeClr val="accent3">
                    <a:lumMod val="50000"/>
                  </a:schemeClr>
                </a:solidFill>
              </a:rPr>
              <a:t>ATMINI  MANU MĪKLU: “KURŠ  ES  ESMU?” </a:t>
            </a:r>
          </a:p>
          <a:p>
            <a:pPr algn="ctr"/>
            <a:r>
              <a:rPr lang="lv-LV" b="1" i="1" dirty="0" smtClean="0">
                <a:solidFill>
                  <a:schemeClr val="accent3">
                    <a:lumMod val="50000"/>
                  </a:schemeClr>
                </a:solidFill>
              </a:rPr>
              <a:t>ĒNU PORTRETI</a:t>
            </a:r>
          </a:p>
          <a:p>
            <a:pPr algn="ctr"/>
            <a:r>
              <a:rPr lang="lv-LV" i="1" dirty="0" smtClean="0">
                <a:solidFill>
                  <a:schemeClr val="accent3">
                    <a:lumMod val="50000"/>
                  </a:schemeClr>
                </a:solidFill>
              </a:rPr>
              <a:t>GRUPA “BURBULĪŠI”</a:t>
            </a:r>
            <a:endParaRPr lang="lv-LV" i="1" dirty="0">
              <a:solidFill>
                <a:schemeClr val="accent3">
                  <a:lumMod val="50000"/>
                </a:schemeClr>
              </a:solidFill>
            </a:endParaRPr>
          </a:p>
        </p:txBody>
      </p:sp>
      <p:sp>
        <p:nvSpPr>
          <p:cNvPr id="8" name="TextBox 7"/>
          <p:cNvSpPr txBox="1"/>
          <p:nvPr/>
        </p:nvSpPr>
        <p:spPr>
          <a:xfrm>
            <a:off x="5796136" y="116632"/>
            <a:ext cx="3347864" cy="1200329"/>
          </a:xfrm>
          <a:prstGeom prst="rect">
            <a:avLst/>
          </a:prstGeom>
          <a:noFill/>
        </p:spPr>
        <p:txBody>
          <a:bodyPr wrap="square" rtlCol="0">
            <a:spAutoFit/>
          </a:bodyPr>
          <a:lstStyle/>
          <a:p>
            <a:r>
              <a:rPr lang="lv-LV" i="1" dirty="0" smtClean="0">
                <a:solidFill>
                  <a:schemeClr val="accent5">
                    <a:lumMod val="50000"/>
                  </a:schemeClr>
                </a:solidFill>
              </a:rPr>
              <a:t>NĀCI, NĀCI VEĻU MĀTE,</a:t>
            </a:r>
          </a:p>
          <a:p>
            <a:r>
              <a:rPr lang="lv-LV" i="1" dirty="0" smtClean="0">
                <a:solidFill>
                  <a:schemeClr val="accent5">
                    <a:lumMod val="50000"/>
                  </a:schemeClr>
                </a:solidFill>
              </a:rPr>
              <a:t>KO  PAR  MIEGU  BĒDĀJIES,</a:t>
            </a:r>
          </a:p>
          <a:p>
            <a:r>
              <a:rPr lang="lv-LV" i="1" dirty="0" smtClean="0">
                <a:solidFill>
                  <a:schemeClr val="accent5">
                    <a:lumMod val="50000"/>
                  </a:schemeClr>
                </a:solidFill>
              </a:rPr>
              <a:t>ATRADĪSI  BIEZU PUTRU</a:t>
            </a:r>
          </a:p>
          <a:p>
            <a:r>
              <a:rPr lang="lv-LV" i="1" dirty="0" smtClean="0">
                <a:solidFill>
                  <a:schemeClr val="accent5">
                    <a:lumMod val="50000"/>
                  </a:schemeClr>
                </a:solidFill>
              </a:rPr>
              <a:t>GARA  GALDA  GALIŅĀ</a:t>
            </a:r>
            <a:r>
              <a:rPr lang="lv-LV" sz="1600" i="1" dirty="0" smtClean="0">
                <a:solidFill>
                  <a:schemeClr val="accent5">
                    <a:lumMod val="50000"/>
                  </a:schemeClr>
                </a:solidFill>
              </a:rPr>
              <a:t>.</a:t>
            </a:r>
            <a:endParaRPr lang="lv-LV" sz="1600" i="1" dirty="0">
              <a:solidFill>
                <a:schemeClr val="accent5">
                  <a:lumMod val="50000"/>
                </a:schemeClr>
              </a:solidFill>
            </a:endParaRPr>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528" y="188913"/>
            <a:ext cx="8641085" cy="2303462"/>
          </a:xfrm>
        </p:spPr>
        <p:txBody>
          <a:bodyPr/>
          <a:lstStyle/>
          <a:p>
            <a:pPr algn="ctr">
              <a:buFont typeface="Wingdings 2" pitchFamily="18" charset="2"/>
              <a:buNone/>
              <a:defRPr/>
            </a:pPr>
            <a:r>
              <a:rPr lang="lv-LV" sz="1800" b="1" i="1" dirty="0" smtClean="0">
                <a:latin typeface="Arial" pitchFamily="34" charset="0"/>
                <a:cs typeface="Arial" pitchFamily="34" charset="0"/>
              </a:rPr>
              <a:t>MĀRTIŅI, TAUTAS TRADĪCIJAS</a:t>
            </a:r>
            <a:endParaRPr lang="lv-LV" sz="1800" dirty="0" smtClean="0">
              <a:latin typeface="Arial" pitchFamily="34" charset="0"/>
              <a:cs typeface="Arial" pitchFamily="34" charset="0"/>
            </a:endParaRPr>
          </a:p>
          <a:p>
            <a:pPr algn="ctr">
              <a:buFont typeface="Wingdings 2" pitchFamily="18" charset="2"/>
              <a:buNone/>
              <a:defRPr/>
            </a:pPr>
            <a:r>
              <a:rPr lang="lv-LV" sz="1800" b="1" dirty="0" smtClean="0">
                <a:latin typeface="Arial" pitchFamily="34" charset="0"/>
                <a:cs typeface="Arial" pitchFamily="34" charset="0"/>
              </a:rPr>
              <a:t>   </a:t>
            </a:r>
            <a:r>
              <a:rPr lang="lv-LV" sz="1800" b="1" dirty="0" smtClean="0">
                <a:latin typeface="Arial" pitchFamily="34" charset="0"/>
                <a:ea typeface="Arial Unicode MS" pitchFamily="34" charset="-128"/>
                <a:cs typeface="Arial" pitchFamily="34" charset="0"/>
              </a:rPr>
              <a:t>"</a:t>
            </a:r>
            <a:r>
              <a:rPr lang="lv-LV" sz="1800" i="1" dirty="0" smtClean="0">
                <a:latin typeface="Arial" pitchFamily="34" charset="0"/>
                <a:ea typeface="Arial Unicode MS" pitchFamily="34" charset="-128"/>
                <a:cs typeface="Arial" pitchFamily="34" charset="0"/>
              </a:rPr>
              <a:t>Visi saka, visi saka: Mārtiņdiena, Mārtiņdiena! Kaut varētu Mārtiņdienu aiz ausīm noturēt!" </a:t>
            </a:r>
          </a:p>
          <a:p>
            <a:pPr>
              <a:buFont typeface="Wingdings 2" pitchFamily="18" charset="2"/>
              <a:buNone/>
              <a:defRPr/>
            </a:pPr>
            <a:r>
              <a:rPr lang="lv-LV" sz="1800" i="1" dirty="0" smtClean="0">
                <a:latin typeface="Arial" pitchFamily="34" charset="0"/>
                <a:ea typeface="Arial Unicode MS" pitchFamily="34" charset="-128"/>
                <a:cs typeface="Arial" pitchFamily="34" charset="0"/>
              </a:rPr>
              <a:t>     Tā dainoja mūsu senči un šo dienu svinēja, ejot budēļos un sarūpējot bagātīgu mielastu. Tagad visvairāk par Mārtiņdienu priecājas bērni bērnudārzos, kur iet ķekatās un rotaļās, dzied, danco, min mīklas un mācās zīmēt, veidot, aplicēt </a:t>
            </a:r>
            <a:r>
              <a:rPr lang="lv-LV" i="1" dirty="0" smtClean="0">
                <a:latin typeface="Arial" pitchFamily="34" charset="0"/>
                <a:ea typeface="Arial Unicode MS" pitchFamily="34" charset="-128"/>
                <a:cs typeface="Arial" pitchFamily="34" charset="0"/>
              </a:rPr>
              <a:t>. </a:t>
            </a:r>
            <a:endParaRPr lang="lv-LV" dirty="0">
              <a:latin typeface="Arial" pitchFamily="34" charset="0"/>
              <a:ea typeface="Arial Unicode MS" pitchFamily="34" charset="-128"/>
              <a:cs typeface="Arial" pitchFamily="34" charset="0"/>
            </a:endParaRPr>
          </a:p>
        </p:txBody>
      </p:sp>
      <p:pic>
        <p:nvPicPr>
          <p:cNvPr id="13315" name="Picture 2" descr="C:\Documents and Settings\ArvidsP\Desktop\MARTINI\zivis 050.jpg"/>
          <p:cNvPicPr>
            <a:picLocks noChangeAspect="1" noChangeArrowheads="1"/>
          </p:cNvPicPr>
          <p:nvPr/>
        </p:nvPicPr>
        <p:blipFill>
          <a:blip r:embed="rId2" cstate="print"/>
          <a:srcRect/>
          <a:stretch>
            <a:fillRect/>
          </a:stretch>
        </p:blipFill>
        <p:spPr bwMode="auto">
          <a:xfrm>
            <a:off x="2051720" y="2276872"/>
            <a:ext cx="5327650" cy="3876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4860031" y="116632"/>
            <a:ext cx="4032449" cy="2952328"/>
          </a:xfrm>
        </p:spPr>
        <p:txBody>
          <a:bodyPr vert="horz" wrap="square" lIns="91440" tIns="45720" rIns="91440" bIns="45720" numCol="1" anchorCtr="0" compatLnSpc="1">
            <a:prstTxWarp prst="textNoShape">
              <a:avLst/>
            </a:prstTxWarp>
            <a:normAutofit fontScale="90000"/>
          </a:bodyPr>
          <a:lstStyle/>
          <a:p>
            <a:pPr algn="ctr"/>
            <a:r>
              <a:rPr lang="lv-LV" sz="2800" b="1" i="1" dirty="0" smtClean="0">
                <a:effectLst/>
                <a:latin typeface="Arial" charset="0"/>
                <a:cs typeface="Arial" charset="0"/>
              </a:rPr>
              <a:t>“MĀRTIŅDIENAS  JAMPADRACIS</a:t>
            </a:r>
            <a:r>
              <a:rPr lang="lv-LV" sz="2800" i="1" dirty="0" smtClean="0">
                <a:effectLst/>
                <a:latin typeface="Arial" charset="0"/>
                <a:cs typeface="Arial" charset="0"/>
              </a:rPr>
              <a:t>”</a:t>
            </a:r>
            <a:br>
              <a:rPr lang="lv-LV" sz="2800" i="1" dirty="0" smtClean="0">
                <a:effectLst/>
                <a:latin typeface="Arial" charset="0"/>
                <a:cs typeface="Arial" charset="0"/>
              </a:rPr>
            </a:br>
            <a:r>
              <a:rPr lang="lv-LV" sz="2800" i="1" dirty="0" smtClean="0">
                <a:effectLst/>
                <a:latin typeface="Arial" charset="0"/>
                <a:cs typeface="Arial" charset="0"/>
              </a:rPr>
              <a:t/>
            </a:r>
            <a:br>
              <a:rPr lang="lv-LV" sz="2800" i="1" dirty="0" smtClean="0">
                <a:effectLst/>
                <a:latin typeface="Arial" charset="0"/>
                <a:cs typeface="Arial" charset="0"/>
              </a:rPr>
            </a:br>
            <a:r>
              <a:rPr lang="lv-LV" sz="2800" i="1" dirty="0" smtClean="0">
                <a:effectLst/>
                <a:latin typeface="Arial" charset="0"/>
                <a:cs typeface="Arial" charset="0"/>
              </a:rPr>
              <a:t>  </a:t>
            </a:r>
            <a:r>
              <a:rPr lang="lv-LV" sz="2200" i="1" dirty="0" smtClean="0">
                <a:effectLst/>
                <a:latin typeface="Arial" charset="0"/>
                <a:cs typeface="Arial" charset="0"/>
              </a:rPr>
              <a:t>ZEME  RĪB,  RATI  KLAUDZ,</a:t>
            </a:r>
            <a:br>
              <a:rPr lang="lv-LV" sz="2200" i="1" dirty="0" smtClean="0">
                <a:effectLst/>
                <a:latin typeface="Arial" charset="0"/>
                <a:cs typeface="Arial" charset="0"/>
              </a:rPr>
            </a:br>
            <a:r>
              <a:rPr lang="lv-LV" sz="2200" i="1" dirty="0" smtClean="0">
                <a:effectLst/>
                <a:latin typeface="Arial" charset="0"/>
                <a:cs typeface="Arial" charset="0"/>
              </a:rPr>
              <a:t>KAS TO ZEMI  RĪBINĀJA?</a:t>
            </a:r>
            <a:br>
              <a:rPr lang="lv-LV" sz="2200" i="1" dirty="0" smtClean="0">
                <a:effectLst/>
                <a:latin typeface="Arial" charset="0"/>
                <a:cs typeface="Arial" charset="0"/>
              </a:rPr>
            </a:br>
            <a:r>
              <a:rPr lang="lv-LV" sz="2200" i="1" dirty="0" smtClean="0">
                <a:effectLst/>
                <a:latin typeface="Arial" charset="0"/>
                <a:cs typeface="Arial" charset="0"/>
              </a:rPr>
              <a:t> NU  ATBRAUCA  MĀRTIŅDIENA</a:t>
            </a:r>
            <a:br>
              <a:rPr lang="lv-LV" sz="2200" i="1" dirty="0" smtClean="0">
                <a:effectLst/>
                <a:latin typeface="Arial" charset="0"/>
                <a:cs typeface="Arial" charset="0"/>
              </a:rPr>
            </a:br>
            <a:r>
              <a:rPr lang="lv-LV" sz="2200" i="1" dirty="0" smtClean="0">
                <a:effectLst/>
                <a:latin typeface="Arial" charset="0"/>
                <a:cs typeface="Arial" charset="0"/>
              </a:rPr>
              <a:t>DEVIŅIEM  KUMEĻIEM. </a:t>
            </a:r>
            <a:br>
              <a:rPr lang="lv-LV" sz="2200" i="1" dirty="0" smtClean="0">
                <a:effectLst/>
                <a:latin typeface="Arial" charset="0"/>
                <a:cs typeface="Arial" charset="0"/>
              </a:rPr>
            </a:br>
            <a:endParaRPr lang="lv-LV" sz="2200" i="1" dirty="0" smtClean="0">
              <a:effectLst/>
              <a:latin typeface="Arial" charset="0"/>
              <a:cs typeface="Arial" charset="0"/>
            </a:endParaRPr>
          </a:p>
        </p:txBody>
      </p:sp>
      <p:pic>
        <p:nvPicPr>
          <p:cNvPr id="14339" name="Picture 2" descr="C:\Documents and Settings\ArvidsP\Desktop\MARTINI\zivis 009.jpg"/>
          <p:cNvPicPr>
            <a:picLocks noChangeAspect="1" noChangeArrowheads="1"/>
          </p:cNvPicPr>
          <p:nvPr/>
        </p:nvPicPr>
        <p:blipFill>
          <a:blip r:embed="rId2" cstate="print"/>
          <a:srcRect/>
          <a:stretch>
            <a:fillRect/>
          </a:stretch>
        </p:blipFill>
        <p:spPr bwMode="auto">
          <a:xfrm>
            <a:off x="1116013" y="3284538"/>
            <a:ext cx="3743325" cy="3096790"/>
          </a:xfrm>
          <a:prstGeom prst="rect">
            <a:avLst/>
          </a:prstGeom>
          <a:noFill/>
          <a:ln w="9525">
            <a:noFill/>
            <a:miter lim="800000"/>
            <a:headEnd/>
            <a:tailEnd/>
          </a:ln>
        </p:spPr>
      </p:pic>
      <p:pic>
        <p:nvPicPr>
          <p:cNvPr id="14340" name="Picture 3" descr="C:\Documents and Settings\ArvidsP\Desktop\MARTINI\zivis 007.jpg"/>
          <p:cNvPicPr>
            <a:picLocks noChangeAspect="1" noChangeArrowheads="1"/>
          </p:cNvPicPr>
          <p:nvPr/>
        </p:nvPicPr>
        <p:blipFill>
          <a:blip r:embed="rId3" cstate="print"/>
          <a:srcRect/>
          <a:stretch>
            <a:fillRect/>
          </a:stretch>
        </p:blipFill>
        <p:spPr bwMode="auto">
          <a:xfrm>
            <a:off x="5003800" y="3284539"/>
            <a:ext cx="3654425" cy="3096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41" name="Picture 4" descr="C:\Documents and Settings\ArvidsP\Desktop\MARTINI\zivis 045.jpg"/>
          <p:cNvPicPr>
            <a:picLocks noChangeAspect="1" noChangeArrowheads="1"/>
          </p:cNvPicPr>
          <p:nvPr/>
        </p:nvPicPr>
        <p:blipFill>
          <a:blip r:embed="rId4" cstate="print"/>
          <a:srcRect/>
          <a:stretch>
            <a:fillRect/>
          </a:stretch>
        </p:blipFill>
        <p:spPr bwMode="auto">
          <a:xfrm>
            <a:off x="1151731" y="229096"/>
            <a:ext cx="3671887" cy="2881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1291</TotalTime>
  <Words>623</Words>
  <Application>Microsoft Office PowerPoint</Application>
  <PresentationFormat>On-screen Show (4:3)</PresentationFormat>
  <Paragraphs>125</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Trek</vt:lpstr>
      <vt:lpstr>Slide 1</vt:lpstr>
      <vt:lpstr>Slide 2</vt:lpstr>
      <vt:lpstr>Slide 3</vt:lpstr>
      <vt:lpstr>                                                                                                                                                                                        Teic, māmiņa, manu  darbu,                                                          Neteic  manu  augumiņu.                                                          Kas  no  mana  augumiņa,                                                          Kad  darbiņu  nemācēju?             Materiālu    izpēti     pirmsskolas   iestādē   veica            pedagoģiskie darbinieki   un  10   bērnu   grupas :  “Mākonīši” un  “Mārītes”    3 – 4 gadu vecuma grupas;  “Skudriņas” un “Pīlēni”      4 – 5 gadu vecuma grupas;  Burbulīši”  un “Pērlītes”    5 – 6 gadu vecuma grupas; “Taurenīši”  “Zivtiņas” , “Spārītes”         6 – 7  gadu vecuma grupas;  “Gliemezīši”      </vt:lpstr>
      <vt:lpstr>TEMATS ,,ES LATVIJĀ’’    APAKŠTEMATI       “Koku lapas krāsojas”      “Daba – vēlajā rudenī”      “Nāc  nākdama Mārtiņdiena”      “Mārtiņdienas jampadracis”      “Iedomīgais gailis Mārtiņš” “Mārtiņi! Ziemai vaļā vārtiņi” “Mana pilsēta – Baloži” “Latvija – man viņa ir visskaistākā”      “Mana Latvija – latvju rakstos” “Katrīndiena, andrejdiena”            </vt:lpstr>
      <vt:lpstr>SAULES   GADA   RITUMS –  GADA ĶĒDE</vt:lpstr>
      <vt:lpstr>VEĻU  LAIKS  –  STARP  MIĶEĻIEM UN  MĀRTIŅIEM </vt:lpstr>
      <vt:lpstr>Slide 8</vt:lpstr>
      <vt:lpstr>“MĀRTIŅDIENAS  JAMPADRACIS”    ZEME  RĪB,  RATI  KLAUDZ, KAS TO ZEMI  RĪBINĀJA?  NU  ATBRAUCA  MĀRTIŅDIENA DEVIŅIEM  KUMEĻIEM.  </vt:lpstr>
      <vt:lpstr>NEBAIDIES, SAIMENIECE, MĒS NENĀCĀM  ĒST UN DZERT. MĒS TIK NĀCĀM  PADZIEDĀT  UN AR TEVI PARUNĀT.</vt:lpstr>
      <vt:lpstr>ES  GAIDĪJU  MĀRTIŅDIENU, TĀ  KĀ  LIELO  SVĒTKU  DIENU:  MĪKSTS  PLĀCENIS  MULDIŅĀ,  ZOSU  GAĻA  BĻODIŅĀ.</vt:lpstr>
      <vt:lpstr>BĒRNU ČAKLĀS ROCIŅAS</vt:lpstr>
      <vt:lpstr>Bērnu čaklās rociņas</vt:lpstr>
      <vt:lpstr>MĀRTIŅDIENAS   TIRGUS  NĀCIET  ŠURPU, MEITAS,  PUIŠI, MĀRTIŅDIENU  NOSVINĒT; IR  MAN  ZOSIS, IR  MAN  MAIZE, IR  MAN  GARDAIS  PĪRĀDZIŅŠ.</vt:lpstr>
      <vt:lpstr>Jau no seniem laikiem Mārtiņdienas simbols ir GAILIS. Tas ir plaši apdziedāts latviešu tautasdziesmās. Tuvojoties Mārtiņdienai, pie mums vienmēr top dažādi MĀRTIŅGAIĻI. Tie tiek veidoti, aplicēti, zīmēti un gleznoti.</vt:lpstr>
      <vt:lpstr>DIV  ROCIŅAS, DIV  KĀJIŅAS LIELU  DARBU NEJAUDĀJA; DAUDZ ROCIŅAS, DAUDZ KĀJIŅAS, TĀS  DARBIŅUS VEICINĀJA.</vt:lpstr>
      <vt:lpstr>Slide 17</vt:lpstr>
      <vt:lpstr> Lāčplēša  diena  MAN PIEDER TĒVU ZEME AR VISIEM LĪDUMIEM; MAN PAŠAM KUNGAM BŪT, MAN PAŠAM ARĀJAM.  Atklātā rotaļnodarbība  grupā“Pīlēni”</vt:lpstr>
      <vt:lpstr>   TAUTU  DĒLI  JOSTU  JOZA MIRDZOŠIEM   ZIEDIŅIEM; AIZ  JOSTIŅAS   CIMDUS   BĀZA, ZOBENTIŅU   VICINOT, ZOBENTIŅU  VICINOT,   TĒVU  ZEMI  SARGĀJOT.  11. NOVEMBRIS  </vt:lpstr>
      <vt:lpstr>Sveiciens  BALOŽU pilsētai dzimšanas   dienā</vt:lpstr>
      <vt:lpstr>Slide 21</vt:lpstr>
      <vt:lpstr>“MANA PILSĒTA  -  BALOŽI”</vt:lpstr>
      <vt:lpstr>EKSKURSIJA UZ BALOŽU BIBLIOTĒKU</vt:lpstr>
      <vt:lpstr>Slide 24</vt:lpstr>
      <vt:lpstr>Slide 25</vt:lpstr>
      <vt:lpstr>BĒRNI:  LAI VISI BĒRNI  BŪTU LABI, ČAKLI UN GUDRI.  LAI  LATVIJA  IR  SKAISTA!  LAI  BĒRNI  KLAUSĪTU  MAMMU UN TĒTI.  LAI  VISI  CILVĒKI  LATVIJĀ  BŪTU PRIECĪGI.  LAI  LATVIJĀ  VISIEM  CILVĒKIEM BŪTU DAUDZ  NAUDIŅAS.  NOVĒLU  LIELU  KŪKU, PUĶĪTI UN BUČAS.  LAI  NEKAD NEKAROTU.  VECĀKI:  GAIŠUS PRĀTUS, DIŽUS DARBUS, SAULES MŪŽU LATVIJAI!  IZTURĪBU, LATVIJAI PLAUKT UN ZELT!  </vt:lpstr>
      <vt:lpstr>IZSTĀDE  “MAN  VIŅA  IR VISSKAISTĀKĀ”</vt:lpstr>
      <vt:lpstr>Slide 28</vt:lpstr>
      <vt:lpstr>Slide 29</vt:lpstr>
      <vt:lpstr>Slide 30</vt:lpstr>
      <vt:lpstr>SKAISTA, SKAISTA TĒVU ZEME PAR  VISĀM ZEMĪTĒM:  ZAĻI LAUKI, ZAĻI MEŽI, ZILS JŪRAS ŪDENTIŅŠ.</vt:lpstr>
      <vt:lpstr>KATRĪNAS  UN   ANDREJA  DIENAS</vt:lpstr>
      <vt:lpstr>BĒRNU  ČAKLĀS ROCIŅAS</vt:lpstr>
      <vt:lpstr>SPORTA  AKTIVITĀTES   KATRĪNAS DIENĀ</vt:lpstr>
      <vt:lpstr>Slide 35</vt:lpstr>
      <vt:lpstr>Paldies par uzmanību!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Arvids</dc:creator>
  <cp:lastModifiedBy>Arvids</cp:lastModifiedBy>
  <cp:revision>150</cp:revision>
  <cp:lastPrinted>2016-01-25T07:37:24Z</cp:lastPrinted>
  <dcterms:created xsi:type="dcterms:W3CDTF">2016-01-22T16:57:14Z</dcterms:created>
  <dcterms:modified xsi:type="dcterms:W3CDTF">2016-01-27T23:39:34Z</dcterms:modified>
</cp:coreProperties>
</file>