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1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9" autoAdjust="0"/>
  </p:normalViewPr>
  <p:slideViewPr>
    <p:cSldViewPr>
      <p:cViewPr varScale="1">
        <p:scale>
          <a:sx n="61" d="100"/>
          <a:sy n="61" d="100"/>
        </p:scale>
        <p:origin x="-7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B0261E-148F-44CE-843A-DAA46521C372}" type="datetimeFigureOut">
              <a:rPr lang="lv-LV"/>
              <a:pPr>
                <a:defRPr/>
              </a:pPr>
              <a:t>2013.09.18.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EB8E1F-356B-48CA-8EF4-FC27BDD908B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5" name="Rectangle 13"/>
          <p:cNvSpPr/>
          <p:nvPr userDrawn="1"/>
        </p:nvSpPr>
        <p:spPr>
          <a:xfrm>
            <a:off x="0" y="3608388"/>
            <a:ext cx="9144000" cy="325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250825" y="0"/>
            <a:ext cx="0" cy="6858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/>
          <p:cNvCxnSpPr/>
          <p:nvPr userDrawn="1"/>
        </p:nvCxnSpPr>
        <p:spPr>
          <a:xfrm>
            <a:off x="323850" y="0"/>
            <a:ext cx="0" cy="6858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 userDrawn="1"/>
        </p:nvCxnSpPr>
        <p:spPr>
          <a:xfrm>
            <a:off x="179388" y="0"/>
            <a:ext cx="0" cy="6858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56175" y="-892175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899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  <p:sp>
        <p:nvSpPr>
          <p:cNvPr id="10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62D9-5BF7-47E6-8EDB-4A3535961792}" type="datetimeFigureOut">
              <a:rPr lang="lv-LV"/>
              <a:pPr>
                <a:defRPr/>
              </a:pPr>
              <a:t>2013.09.18.</a:t>
            </a:fld>
            <a:endParaRPr lang="lv-LV" dirty="0"/>
          </a:p>
        </p:txBody>
      </p:sp>
      <p:sp>
        <p:nvSpPr>
          <p:cNvPr id="11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12D2-4B6E-4936-B2AF-FC92032582C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-19050" y="1916113"/>
            <a:ext cx="9180513" cy="4333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179388" y="0"/>
            <a:ext cx="0" cy="6858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250825" y="0"/>
            <a:ext cx="0" cy="6858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/>
          <p:cNvCxnSpPr/>
          <p:nvPr userDrawn="1"/>
        </p:nvCxnSpPr>
        <p:spPr>
          <a:xfrm>
            <a:off x="323850" y="0"/>
            <a:ext cx="0" cy="6858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-674688"/>
            <a:ext cx="3006725" cy="22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295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65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D764-D89F-4E94-AC7A-B580E317275F}" type="datetimeFigureOut">
              <a:rPr lang="lv-LV"/>
              <a:pPr>
                <a:defRPr/>
              </a:pPr>
              <a:t>2013.09.18.</a:t>
            </a:fld>
            <a:endParaRPr lang="lv-LV"/>
          </a:p>
        </p:txBody>
      </p:sp>
      <p:sp>
        <p:nvSpPr>
          <p:cNvPr id="10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192B-5FCF-4A90-93C0-23D1B8A1023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355930-9614-452E-A306-5720A6C0FB1E}" type="datetimeFigureOut">
              <a:rPr lang="lv-LV"/>
              <a:pPr>
                <a:defRPr/>
              </a:pPr>
              <a:t>2013.09.18.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CAC5C-4A12-43EE-984F-4DE829388B9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lv-LV" sz="4000" smtClean="0">
                <a:solidFill>
                  <a:schemeClr val="bg1"/>
                </a:solidFill>
                <a:latin typeface="Arial" charset="0"/>
              </a:rPr>
              <a:t>Novada pašvaldības izglītības tīkla izaugsmes galvenās ieceres un iespējas(profilēšanās)</a:t>
            </a:r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eaLnBrk="1" hangingPunct="1"/>
            <a:r>
              <a:rPr lang="lv-LV" smtClean="0">
                <a:solidFill>
                  <a:schemeClr val="bg1"/>
                </a:solidFill>
                <a:latin typeface="Arial" charset="0"/>
              </a:rPr>
              <a:t>Novada vecāku sapulce 18.09.2013.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Ķekavas vidusskola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Jau uzsākta celtniecības otrā kārta </a:t>
            </a:r>
          </a:p>
        </p:txBody>
      </p:sp>
      <p:pic>
        <p:nvPicPr>
          <p:cNvPr id="14339" name="Picture 4" descr="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420938"/>
            <a:ext cx="53276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Ķekavas vidusskola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Kā trešā kārta taps sporta zāle un baseins </a:t>
            </a:r>
          </a:p>
        </p:txBody>
      </p:sp>
      <p:pic>
        <p:nvPicPr>
          <p:cNvPr id="15363" name="Picture 4" descr="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20938"/>
            <a:ext cx="5256212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Ķekavas vidusskola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Kopskats pēc celtniecības pabeigšanas </a:t>
            </a:r>
          </a:p>
        </p:txBody>
      </p:sp>
      <p:pic>
        <p:nvPicPr>
          <p:cNvPr id="16387" name="Picture 4" descr="Kopska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0938"/>
            <a:ext cx="5257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r>
              <a:rPr lang="lv-LV" sz="4000" smtClean="0">
                <a:latin typeface="Arial" charset="0"/>
              </a:rPr>
              <a:t>Veidojas Ķekavas izglītības parks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lv-LV" sz="2400" smtClean="0">
                <a:latin typeface="Arial" charset="0"/>
              </a:rPr>
              <a:t>300 metru rādiusā pieejamas skolas, bibliotēka, muzejs un jauniešu centrs – jūsu idejas kā saukt šo teritoriju?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 l="23869" t="24277" r="26221" b="13422"/>
          <a:stretch>
            <a:fillRect/>
          </a:stretch>
        </p:blipFill>
        <p:spPr bwMode="auto">
          <a:xfrm>
            <a:off x="971550" y="2708275"/>
            <a:ext cx="46513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836613"/>
            <a:ext cx="8229600" cy="927100"/>
          </a:xfrm>
        </p:spPr>
        <p:txBody>
          <a:bodyPr/>
          <a:lstStyle/>
          <a:p>
            <a:r>
              <a:rPr lang="lv-LV" b="1" smtClean="0"/>
              <a:t>PALDIES PAR UZMANĪBU!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349500"/>
            <a:ext cx="8229600" cy="3705225"/>
          </a:xfrm>
        </p:spPr>
        <p:txBody>
          <a:bodyPr/>
          <a:lstStyle/>
          <a:p>
            <a:r>
              <a:rPr lang="lv-LV" smtClean="0"/>
              <a:t>Ja rodas jautājumi, ir idejas un ierosinājumi, tad līdzam tos sūtīt Izglītības daļai uz e-pastu:</a:t>
            </a:r>
            <a:br>
              <a:rPr lang="lv-LV" smtClean="0"/>
            </a:br>
            <a:r>
              <a:rPr lang="lv-LV" i="1" smtClean="0"/>
              <a:t>vitolds.krievins@kekava.lv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868363"/>
          </a:xfrm>
        </p:spPr>
        <p:txBody>
          <a:bodyPr/>
          <a:lstStyle/>
          <a:p>
            <a:pPr eaLnBrk="1" hangingPunct="1"/>
            <a:r>
              <a:rPr lang="lv-LV" smtClean="0">
                <a:latin typeface="Arial" charset="0"/>
              </a:rPr>
              <a:t>Pirmsskolas izglītības iestādes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4165600"/>
          </a:xfrm>
        </p:spPr>
        <p:txBody>
          <a:bodyPr/>
          <a:lstStyle/>
          <a:p>
            <a:pPr eaLnBrk="1" hangingPunct="1"/>
            <a:r>
              <a:rPr lang="lv-LV" sz="2800" smtClean="0">
                <a:latin typeface="Arial" charset="0"/>
              </a:rPr>
              <a:t>Turpināt mazināt rindas uz pirmsskolas izglītības iestādēm (PII), attīstot esošo pašvaldības atbalstu vecākiem</a:t>
            </a:r>
          </a:p>
          <a:p>
            <a:pPr eaLnBrk="1" hangingPunct="1"/>
            <a:r>
              <a:rPr lang="lv-LV" sz="2800" smtClean="0">
                <a:latin typeface="Arial" charset="0"/>
              </a:rPr>
              <a:t>2014. gadā veikt nepieciešamos rekonstrukciju darbus grupiņām PII “Avotiņš” un PII “Zvaigznīte”, izmantojot to maksimālo kapacitāti</a:t>
            </a:r>
            <a:endParaRPr lang="lv-LV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Profesionālās ievirzes skolas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Novada mākslas, mūzikas un sporta skolas pietuvojušās maksimālai kapacitātei telpu pieejamības ziņā</a:t>
            </a:r>
          </a:p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Izaugsmes iespējas iespējamas tad, ja papildus telpas un sporta bāzes novadā, jaunas grupas Baložos un Daugmalē un,</a:t>
            </a:r>
          </a:p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Ja vecā sākumskolas ēka nākotnē tiks renovēta mākslas skolas vajadzībām</a:t>
            </a:r>
          </a:p>
          <a:p>
            <a:pPr>
              <a:lnSpc>
                <a:spcPct val="90000"/>
              </a:lnSpc>
            </a:pPr>
            <a:endParaRPr lang="lv-LV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Vispārizglītojošās skolas</a:t>
            </a: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Divas vidusskolas, viena pamatskola, viena sākumskola (un privātā pamatskola “Gaismas tilts 97”)</a:t>
            </a:r>
          </a:p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Esošais bērnu skaits 1633(t.sk.126 privātskolā)</a:t>
            </a:r>
          </a:p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Tālāk prezentācijā iepazīsimies ar  katras pašvaldības skolas plānotā ievirzes jeb nākotnes profilēšanās vīziju un iecerētās attīstības vadlīnijām, </a:t>
            </a:r>
          </a:p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Proti, pie kā skolas strādā šobrīd un ar ko skolas izglītības piedāvājums jau ir un vēl pilnveidosies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836613"/>
            <a:ext cx="8229600" cy="998537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Pļavniekkalna sākumskola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332038"/>
            <a:ext cx="8229600" cy="4265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sz="2800" smtClean="0">
                <a:latin typeface="Arial Unicode MS" pitchFamily="34" charset="-128"/>
              </a:rPr>
              <a:t>160 skolēni 11 klasēs no 1.- 6.klasei</a:t>
            </a:r>
          </a:p>
          <a:p>
            <a:pPr>
              <a:lnSpc>
                <a:spcPct val="90000"/>
              </a:lnSpc>
            </a:pPr>
            <a:r>
              <a:rPr lang="lv-LV" sz="2800" smtClean="0">
                <a:latin typeface="Arial Unicode MS" pitchFamily="34" charset="-128"/>
              </a:rPr>
              <a:t>profilēšanās – humanitārā un sociālā virziena – valodu novirziens (tiek jau realizēts); iecerēta valodu apmācību laboratorija</a:t>
            </a:r>
            <a:r>
              <a:rPr lang="lv-LV" sz="2800" smtClean="0">
                <a:latin typeface="Arial" charset="0"/>
              </a:rPr>
              <a:t>s iekārtošana</a:t>
            </a:r>
          </a:p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Projektā </a:t>
            </a:r>
            <a:r>
              <a:rPr lang="lv-LV" sz="2800" smtClean="0">
                <a:latin typeface="Arial Unicode MS" pitchFamily="34" charset="-128"/>
              </a:rPr>
              <a:t> </a:t>
            </a:r>
            <a:r>
              <a:rPr lang="en-US" sz="2800" smtClean="0">
                <a:latin typeface="Arial Unicode MS" pitchFamily="34" charset="-128"/>
              </a:rPr>
              <a:t>„Zaļās klases” izveid</a:t>
            </a:r>
            <a:r>
              <a:rPr lang="lv-LV" sz="2800" smtClean="0">
                <a:latin typeface="Arial Unicode MS" pitchFamily="34" charset="-128"/>
              </a:rPr>
              <a:t>e un ārstnieciskā</a:t>
            </a:r>
            <a:r>
              <a:rPr lang="lv-LV" sz="2800" smtClean="0">
                <a:latin typeface="Arial" charset="0"/>
              </a:rPr>
              <a:t>s</a:t>
            </a:r>
            <a:r>
              <a:rPr lang="lv-LV" sz="2800" smtClean="0">
                <a:latin typeface="Arial Unicode MS" pitchFamily="34" charset="-128"/>
              </a:rPr>
              <a:t> vingrošanas piedāvājums</a:t>
            </a:r>
          </a:p>
          <a:p>
            <a:pPr>
              <a:lnSpc>
                <a:spcPct val="90000"/>
              </a:lnSpc>
            </a:pPr>
            <a:r>
              <a:rPr lang="lv-LV" sz="2800" smtClean="0">
                <a:latin typeface="Arial" charset="0"/>
              </a:rPr>
              <a:t>Tiek precizēts skolas </a:t>
            </a:r>
            <a:r>
              <a:rPr lang="lv-LV" sz="2800" smtClean="0">
                <a:latin typeface="Arial Unicode MS" pitchFamily="34" charset="-128"/>
              </a:rPr>
              <a:t>siltināšana</a:t>
            </a:r>
            <a:r>
              <a:rPr lang="lv-LV" sz="2800" smtClean="0">
                <a:latin typeface="Arial" charset="0"/>
              </a:rPr>
              <a:t>s tehniskais projekts</a:t>
            </a:r>
            <a:r>
              <a:rPr lang="lv-LV" sz="2800" smtClean="0">
                <a:latin typeface="Arial Unicode MS" pitchFamily="34" charset="-128"/>
              </a:rPr>
              <a:t>, </a:t>
            </a:r>
            <a:r>
              <a:rPr lang="lv-LV" sz="2800" smtClean="0">
                <a:latin typeface="Arial" charset="0"/>
              </a:rPr>
              <a:t>ir </a:t>
            </a:r>
            <a:r>
              <a:rPr lang="lv-LV" sz="2800" smtClean="0">
                <a:latin typeface="Arial Unicode MS" pitchFamily="34" charset="-128"/>
              </a:rPr>
              <a:t>ideja par piebūvi</a:t>
            </a:r>
            <a:r>
              <a:rPr lang="lv-LV" sz="2800" smtClean="0">
                <a:latin typeface="Arial" charset="0"/>
              </a:rPr>
              <a:t> un apsvērti </a:t>
            </a:r>
            <a:r>
              <a:rPr lang="lv-LV" sz="2800" smtClean="0">
                <a:latin typeface="Arial Unicode MS" pitchFamily="34" charset="-128"/>
              </a:rPr>
              <a:t>risinājumi, lai </a:t>
            </a:r>
            <a:r>
              <a:rPr lang="lv-LV" sz="2800" smtClean="0">
                <a:latin typeface="Arial" charset="0"/>
              </a:rPr>
              <a:t>pēc 2015. gada </a:t>
            </a:r>
            <a:r>
              <a:rPr lang="lv-LV" sz="2800" smtClean="0">
                <a:latin typeface="Arial Unicode MS" pitchFamily="34" charset="-128"/>
              </a:rPr>
              <a:t>nebūtu jāizmanto pagaidu moduļi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lv-LV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998538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Daugmales pamatskola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24948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smtClean="0">
                <a:latin typeface="Arial Unicode MS" pitchFamily="34" charset="-128"/>
              </a:rPr>
              <a:t>Pilnas dienas pamatskola (līdz plkst.19:00) ar pirmskolas programmu no 1, 5 gadu vecuma ar maksimāli 96 vietām pirmskolas grupām</a:t>
            </a:r>
          </a:p>
          <a:p>
            <a:pPr>
              <a:lnSpc>
                <a:spcPct val="90000"/>
              </a:lnSpc>
            </a:pPr>
            <a:r>
              <a:rPr lang="lv-LV" smtClean="0">
                <a:latin typeface="Arial Unicode MS" pitchFamily="34" charset="-128"/>
              </a:rPr>
              <a:t> 110 skolēni, 65 pirmskolēni</a:t>
            </a:r>
          </a:p>
          <a:p>
            <a:pPr>
              <a:lnSpc>
                <a:spcPct val="90000"/>
              </a:lnSpc>
            </a:pPr>
            <a:r>
              <a:rPr lang="lv-LV" smtClean="0">
                <a:latin typeface="Arial Unicode MS" pitchFamily="34" charset="-128"/>
              </a:rPr>
              <a:t>Ilgtspējīgas attīstības jeb ekoskola skolēnu veselībai, individuālo spēju attīstīšanai un komandas gara audzināšanai ar īpašu uzmanību talantīgiem bērniem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Baložu vidusskola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sz="2400" smtClean="0">
                <a:latin typeface="Arial Unicode MS" pitchFamily="34" charset="-128"/>
              </a:rPr>
              <a:t>436 skolēni, 24 klases, salīdzinot ar 2012./2013. m.g.  skolēnu skaita pieaugums(46 pirmskola) +63;</a:t>
            </a:r>
          </a:p>
          <a:p>
            <a:pPr>
              <a:lnSpc>
                <a:spcPct val="90000"/>
              </a:lnSpc>
            </a:pPr>
            <a:r>
              <a:rPr lang="lv-LV" sz="2400" smtClean="0">
                <a:latin typeface="Arial Unicode MS" pitchFamily="34" charset="-128"/>
              </a:rPr>
              <a:t>Sadarbībā ar Ķekavas mūzikas skolu un Ķekavas sporta skolu bērniem piedāvā ārpusskolas(prof. Ievirzes) nodarbības skolā uz vietas - ietaupot vecākiem laiku vadāšanai uz mūzikas skolu un sporta skolu </a:t>
            </a:r>
          </a:p>
          <a:p>
            <a:pPr>
              <a:lnSpc>
                <a:spcPct val="90000"/>
              </a:lnSpc>
            </a:pPr>
            <a:r>
              <a:rPr lang="lv-LV" sz="2400" smtClean="0">
                <a:latin typeface="Arial Unicode MS" pitchFamily="34" charset="-128"/>
              </a:rPr>
              <a:t>Profesionālā izglītība(loģistika), tālākizglītība, tehniskā jaunrade un uzņēmējdarbības pamatu apguve skolēnu mācību firm</a:t>
            </a:r>
            <a:r>
              <a:rPr lang="lv-LV" sz="2400" smtClean="0">
                <a:latin typeface="Arial" charset="0"/>
              </a:rPr>
              <a:t>ā</a:t>
            </a:r>
            <a:r>
              <a:rPr lang="lv-LV" sz="2400" smtClean="0">
                <a:latin typeface="Arial Unicode MS" pitchFamily="34" charset="-128"/>
              </a:rPr>
              <a:t>s pēc “Junior Achievement – Young Enterprise Latvija” programmām</a:t>
            </a:r>
          </a:p>
          <a:p>
            <a:pPr>
              <a:lnSpc>
                <a:spcPct val="90000"/>
              </a:lnSpc>
            </a:pPr>
            <a:endParaRPr lang="lv-LV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lv-LV" smtClean="0">
                <a:latin typeface="Arial Unicode MS" pitchFamily="34" charset="-128"/>
              </a:rPr>
              <a:t>Ķekavas vidusskola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349500"/>
            <a:ext cx="8229600" cy="417512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lv-LV" sz="2400" smtClean="0">
                <a:latin typeface="Arial Unicode MS" pitchFamily="34" charset="-128"/>
              </a:rPr>
              <a:t>Skolēnu skaits 804; klašu skaits 33; pirmskolas grupās (5 un 6 gadīgie) bērnu skaits ir 17</a:t>
            </a:r>
          </a:p>
          <a:p>
            <a:pPr marL="609600" indent="-609600">
              <a:lnSpc>
                <a:spcPct val="80000"/>
              </a:lnSpc>
            </a:pPr>
            <a:r>
              <a:rPr lang="lv-LV" sz="2400" smtClean="0">
                <a:latin typeface="Arial Unicode MS" pitchFamily="34" charset="-128"/>
              </a:rPr>
              <a:t>Iecerē Ķekavas ģimnāzijas statuss (ar proģimnāzijas klasēm) un profilējošie virzieni – vides izglītība; matemātika, dabaszinības; svešvalodas </a:t>
            </a:r>
          </a:p>
          <a:p>
            <a:pPr marL="609600" indent="-609600">
              <a:lnSpc>
                <a:spcPct val="80000"/>
              </a:lnSpc>
            </a:pPr>
            <a:r>
              <a:rPr lang="lv-LV" sz="2400" smtClean="0">
                <a:latin typeface="Arial Unicode MS" pitchFamily="34" charset="-128"/>
              </a:rPr>
              <a:t>Tehnisko   un jaunrades prasmju attīstības  iespēju pilveide – skolā darbojas divi interešu izglītības pulciņi: „Dažādu materiālu apstrādes tehnoloģijas un tehniskā modelēšana” un „Lidmodelisms”</a:t>
            </a:r>
          </a:p>
          <a:p>
            <a:pPr marL="609600" indent="-609600">
              <a:lnSpc>
                <a:spcPct val="80000"/>
              </a:lnSpc>
            </a:pPr>
            <a:r>
              <a:rPr lang="lv-LV" sz="2400" smtClean="0">
                <a:latin typeface="Arial Unicode MS" pitchFamily="34" charset="-128"/>
              </a:rPr>
              <a:t>No 2013./2014. m.g. Otra pamatizglītības matemātikas, dabaszinību un tehnikas virziena programma. (divās 5.klasēs) Papildus matemātikas stundas</a:t>
            </a:r>
            <a:r>
              <a:rPr lang="lv-LV" sz="2400" smtClean="0">
                <a:latin typeface="Arial" charset="0"/>
              </a:rPr>
              <a:t> un p</a:t>
            </a:r>
            <a:r>
              <a:rPr lang="lv-LV" sz="2400" smtClean="0">
                <a:latin typeface="Arial Unicode MS" pitchFamily="34" charset="-128"/>
              </a:rPr>
              <a:t>rogrammēšanas pamati kā fakultatīvs</a:t>
            </a:r>
            <a:r>
              <a:rPr lang="lv-LV" sz="2400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Ķekavas vidusskola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844675"/>
            <a:ext cx="8229600" cy="4525963"/>
          </a:xfrm>
        </p:spPr>
        <p:txBody>
          <a:bodyPr/>
          <a:lstStyle/>
          <a:p>
            <a:r>
              <a:rPr lang="lv-LV" smtClean="0">
                <a:latin typeface="Arial" charset="0"/>
              </a:rPr>
              <a:t>01.09.2013.- sākumskolas pirmā kārta 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611188" y="2565400"/>
            <a:ext cx="82296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lv-LV" sz="320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/>
          <a:srcRect l="17360" t="17342" r="17540" b="27167"/>
          <a:stretch>
            <a:fillRect/>
          </a:stretch>
        </p:blipFill>
        <p:spPr bwMode="auto">
          <a:xfrm>
            <a:off x="1116013" y="2565400"/>
            <a:ext cx="6021387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vada prezentācija sagata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Novada prezentācija sagatave</Template>
  <TotalTime>418</TotalTime>
  <Words>444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Arial Unicode MS</vt:lpstr>
      <vt:lpstr>Novada prezentācija sagatave</vt:lpstr>
      <vt:lpstr>Novada prezentācija sagatave</vt:lpstr>
      <vt:lpstr>Novada prezentācija sagatave</vt:lpstr>
      <vt:lpstr>Novada pašvaldības izglītības tīkla izaugsmes galvenās ieceres un iespējas(profilēšanās)</vt:lpstr>
      <vt:lpstr>Pirmsskolas izglītības iestādes</vt:lpstr>
      <vt:lpstr>Profesionālās ievirzes skolas</vt:lpstr>
      <vt:lpstr>Vispārizglītojošās skolas</vt:lpstr>
      <vt:lpstr>Pļavniekkalna sākumskola</vt:lpstr>
      <vt:lpstr>Daugmales pamatskola</vt:lpstr>
      <vt:lpstr>Baložu vidusskola</vt:lpstr>
      <vt:lpstr>Ķekavas vidusskola</vt:lpstr>
      <vt:lpstr>Ķekavas vidusskola</vt:lpstr>
      <vt:lpstr>Ķekavas vidusskola</vt:lpstr>
      <vt:lpstr>Ķekavas vidusskola</vt:lpstr>
      <vt:lpstr>Ķekavas vidusskola</vt:lpstr>
      <vt:lpstr>Veidojas Ķekavas izglītības parks</vt:lpstr>
      <vt:lpstr>PALDIES PAR UZMANĪBU!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vineta.berzina</dc:creator>
  <cp:lastModifiedBy>vitolds.krievins</cp:lastModifiedBy>
  <cp:revision>15</cp:revision>
  <dcterms:created xsi:type="dcterms:W3CDTF">2013-08-05T13:58:53Z</dcterms:created>
  <dcterms:modified xsi:type="dcterms:W3CDTF">2013-09-18T14:08:00Z</dcterms:modified>
</cp:coreProperties>
</file>