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75" r:id="rId7"/>
    <p:sldId id="276" r:id="rId8"/>
    <p:sldId id="277" r:id="rId9"/>
    <p:sldId id="271" r:id="rId10"/>
    <p:sldId id="269" r:id="rId11"/>
    <p:sldId id="263" r:id="rId12"/>
    <p:sldId id="267" r:id="rId13"/>
    <p:sldId id="260" r:id="rId14"/>
    <p:sldId id="278" r:id="rId15"/>
    <p:sldId id="261" r:id="rId16"/>
    <p:sldId id="266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24" autoAdjust="0"/>
    <p:restoredTop sz="94660"/>
  </p:normalViewPr>
  <p:slideViewPr>
    <p:cSldViewPr>
      <p:cViewPr>
        <p:scale>
          <a:sx n="77" d="100"/>
          <a:sy n="77" d="100"/>
        </p:scale>
        <p:origin x="-126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F571-9963-4575-8510-9F2D118E3CA6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6960-8EFA-44C6-9E63-B3CA91FA0D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901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F571-9963-4575-8510-9F2D118E3CA6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6960-8EFA-44C6-9E63-B3CA91FA0D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27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F571-9963-4575-8510-9F2D118E3CA6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6960-8EFA-44C6-9E63-B3CA91FA0D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10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F571-9963-4575-8510-9F2D118E3CA6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6960-8EFA-44C6-9E63-B3CA91FA0D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050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F571-9963-4575-8510-9F2D118E3CA6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6960-8EFA-44C6-9E63-B3CA91FA0D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8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F571-9963-4575-8510-9F2D118E3CA6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6960-8EFA-44C6-9E63-B3CA91FA0D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580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F571-9963-4575-8510-9F2D118E3CA6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6960-8EFA-44C6-9E63-B3CA91FA0D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87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F571-9963-4575-8510-9F2D118E3CA6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6960-8EFA-44C6-9E63-B3CA91FA0D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086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F571-9963-4575-8510-9F2D118E3CA6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6960-8EFA-44C6-9E63-B3CA91FA0D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165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F571-9963-4575-8510-9F2D118E3CA6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6960-8EFA-44C6-9E63-B3CA91FA0D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196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F571-9963-4575-8510-9F2D118E3CA6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6960-8EFA-44C6-9E63-B3CA91FA0D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950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FF571-9963-4575-8510-9F2D118E3CA6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76960-8EFA-44C6-9E63-B3CA91FA0D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0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1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0031" y="5229200"/>
            <a:ext cx="6472808" cy="1008112"/>
          </a:xfrm>
        </p:spPr>
        <p:txBody>
          <a:bodyPr>
            <a:normAutofit lnSpcReduction="10000"/>
          </a:bodyPr>
          <a:lstStyle/>
          <a:p>
            <a:pPr algn="r"/>
            <a:r>
              <a:rPr lang="lv-LV" dirty="0" smtClean="0">
                <a:solidFill>
                  <a:schemeClr val="bg1"/>
                </a:solidFill>
              </a:rPr>
              <a:t>Darba autores: Valentīna Vīksna, Tatjana </a:t>
            </a:r>
            <a:r>
              <a:rPr lang="lv-LV" dirty="0" err="1" smtClean="0">
                <a:solidFill>
                  <a:schemeClr val="bg1"/>
                </a:solidFill>
              </a:rPr>
              <a:t>Tararuja</a:t>
            </a:r>
            <a:r>
              <a:rPr lang="lv-LV" dirty="0" smtClean="0">
                <a:solidFill>
                  <a:schemeClr val="bg1"/>
                </a:solidFill>
              </a:rPr>
              <a:t>, Ināra </a:t>
            </a:r>
            <a:r>
              <a:rPr lang="lv-LV" dirty="0" err="1" smtClean="0">
                <a:solidFill>
                  <a:schemeClr val="bg1"/>
                </a:solidFill>
              </a:rPr>
              <a:t>Laure</a:t>
            </a:r>
            <a:r>
              <a:rPr lang="lv-LV" dirty="0" smtClean="0">
                <a:solidFill>
                  <a:schemeClr val="bg1"/>
                </a:solidFill>
              </a:rPr>
              <a:t>.</a:t>
            </a:r>
            <a:endParaRPr lang="lv-LV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76527" y="2967335"/>
            <a:ext cx="55189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lv-LV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CEĻOJUMS EIROPĀ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4807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lv-LV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Bērni liek </a:t>
            </a:r>
            <a:r>
              <a:rPr lang="lv-LV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puzzli</a:t>
            </a:r>
            <a:r>
              <a:rPr lang="lv-LV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fragmentāri,    no 20 gabaliņiem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lv-LV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Bērnu krāsojamās  darba lapas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C:\Users\User\Documents\Backup\darbiņi frānču gr\bildes francijai + LELLES FR\BĒRNU DARBIŅI (4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09" y="2568157"/>
            <a:ext cx="4305270" cy="322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67744" y="365061"/>
            <a:ext cx="44804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v-LV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BĒRNA DARBI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6" name="Picture 2" descr="C:\Users\User\Documents\Backup\CEĻOJUMS UZ EIROPU\bildes francijai\darbiņi 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68157"/>
            <a:ext cx="4248472" cy="322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6571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9561" y="1714094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lv-LV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Izkrāsot pēc parauga </a:t>
            </a:r>
            <a:r>
              <a:rPr lang="lv-LV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P.O.Renuāra</a:t>
            </a:r>
            <a:r>
              <a:rPr lang="lv-LV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darba «meitene ar lejkannu». </a:t>
            </a: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lv-LV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Bērnu veidotas grāmatas 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Users\User\Pictures\2015-03-17 francija koncerts\francija koncerts 0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82" y="2636912"/>
            <a:ext cx="422447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Pictures\2015-03-17 francija koncerts\francija koncerts 0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6912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758689" y="548680"/>
            <a:ext cx="35702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v-LV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Bērnu darbi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56672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556792"/>
            <a:ext cx="4040188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lv-LV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Dzīvnieku maskas gatavotas kopā ar bērniem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lv-LV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EIFEĻA TORNIS SALIKTS NO KVADRĀTIEM.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User\Pictures\2015-03-11 darbi grāmatai\darbi grāmatai 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7" y="2636912"/>
            <a:ext cx="441649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36912"/>
            <a:ext cx="4541258" cy="340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7784" y="213507"/>
            <a:ext cx="4024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v-LV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Bērnu darbi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440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Franču tautas tērps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63592" y="1535113"/>
            <a:ext cx="4023208" cy="639762"/>
          </a:xfrm>
        </p:spPr>
        <p:txBody>
          <a:bodyPr>
            <a:normAutofit/>
          </a:bodyPr>
          <a:lstStyle/>
          <a:p>
            <a:pPr algn="ctr"/>
            <a:r>
              <a:rPr lang="lv-LV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Latviešu tautas tērps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 descr="C:\Users\User\Documents\Backup\darbiņi frānču gr\bildes francijai + LELLES FR\darbiņi 1 LELL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21912"/>
            <a:ext cx="4146269" cy="310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395536" y="2530101"/>
            <a:ext cx="4032448" cy="3293324"/>
            <a:chOff x="3048000" y="0"/>
            <a:chExt cx="3048000" cy="2032000"/>
          </a:xfrm>
        </p:grpSpPr>
        <p:sp>
          <p:nvSpPr>
            <p:cNvPr id="10" name="Прямоугольник с одним скругленным углом 9"/>
            <p:cNvSpPr/>
            <p:nvPr/>
          </p:nvSpPr>
          <p:spPr>
            <a:xfrm>
              <a:off x="3048000" y="0"/>
              <a:ext cx="3048000" cy="2032000"/>
            </a:xfrm>
            <a:prstGeom prst="round1Rect">
              <a:avLst/>
            </a:prstGeom>
            <a:blipFill rotWithShape="0">
              <a:blip r:embed="rId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3048000" y="0"/>
              <a:ext cx="3048000" cy="1524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4048" tIns="384048" rIns="384048" bIns="384048" numCol="1" spcCol="1270" anchor="ctr" anchorCtr="0">
              <a:noAutofit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400" kern="1200" dirty="0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931627" y="404664"/>
            <a:ext cx="54639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v-LV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Darbs ar vecākiem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08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_03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85803" y="1174035"/>
            <a:ext cx="4896544" cy="3357802"/>
          </a:xfrm>
        </p:spPr>
      </p:pic>
      <p:pic>
        <p:nvPicPr>
          <p:cNvPr id="5" name="Picture 4" descr="DSC_06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462402" y="1450369"/>
            <a:ext cx="4680521" cy="2877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1640" y="558924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Ģimenes saistības ar Franciju.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551723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kartona veidots </a:t>
            </a:r>
            <a:r>
              <a:rPr lang="lv-LV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Eifeļa</a:t>
            </a:r>
            <a:r>
              <a:rPr lang="lv-LV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tornis Francijas pasākumam.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9080" y="387908"/>
            <a:ext cx="6924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v-LV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Pasaka «</a:t>
            </a:r>
            <a:r>
              <a:rPr lang="lv-LV" sz="5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</a:t>
            </a:r>
            <a:r>
              <a:rPr lang="lv-LV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arkangalvīte»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6" name="Picture 2" descr="C:\Users\User\Pictures\2015-05-07 henrija v.diena\Sarkangalvīte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424" y="2060848"/>
            <a:ext cx="3902075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01120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v-LV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8888" y="5158214"/>
            <a:ext cx="228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lv-LV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Patika spēlēt teātri </a:t>
            </a:r>
            <a:r>
              <a:rPr lang="lv-LV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brīvajos brīžos</a:t>
            </a:r>
            <a:endParaRPr lang="ru-RU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23021" y="5159714"/>
            <a:ext cx="37748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lv-LV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Gatavojam maskas </a:t>
            </a:r>
          </a:p>
          <a:p>
            <a:pPr algn="ctr"/>
            <a:r>
              <a:rPr lang="lv-LV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Māmiņdienas</a:t>
            </a:r>
            <a:r>
              <a:rPr lang="lv-LV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koncertam</a:t>
            </a:r>
            <a:endParaRPr lang="ru-RU" sz="2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7" name="Picture 3" descr="C:\Users\User\Documents\Backup\CEĻOJUMS UZ EIROPU\bildes francijai\BĒRNU DARBIŅI (7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07" y="2060848"/>
            <a:ext cx="3775735" cy="283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45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343500"/>
            <a:ext cx="3744416" cy="4586064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lv-LV" sz="2000" dirty="0" smtClean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lv-LV" sz="2200" dirty="0">
                <a:solidFill>
                  <a:schemeClr val="bg1"/>
                </a:solidFill>
              </a:rPr>
              <a:t>Bērni iepazinās ar franču valodu, kultūru, mākslu, iepazinās ar ievērojamākām vietām un tradīcijām. Ir tik daudz visa kā, ko atklāt un uzzināt, bet bērniem ļoti patika </a:t>
            </a:r>
            <a:r>
              <a:rPr lang="lv-LV" sz="2200" dirty="0" smtClean="0">
                <a:solidFill>
                  <a:schemeClr val="bg1"/>
                </a:solidFill>
              </a:rPr>
              <a:t>klausīties un mācīties </a:t>
            </a:r>
            <a:r>
              <a:rPr lang="lv-LV" sz="2200" dirty="0">
                <a:solidFill>
                  <a:schemeClr val="bg1"/>
                </a:solidFill>
              </a:rPr>
              <a:t>dažādas dziesmas franciski, skatīties brīvajos brīžos franču rakstnieka </a:t>
            </a:r>
            <a:r>
              <a:rPr lang="lv-LV" sz="2200" dirty="0" smtClean="0">
                <a:solidFill>
                  <a:schemeClr val="bg1"/>
                </a:solidFill>
              </a:rPr>
              <a:t> Š</a:t>
            </a:r>
            <a:r>
              <a:rPr lang="lv-LV" sz="2200" dirty="0">
                <a:solidFill>
                  <a:schemeClr val="bg1"/>
                </a:solidFill>
              </a:rPr>
              <a:t>. </a:t>
            </a:r>
            <a:r>
              <a:rPr lang="lv-LV" sz="2200" dirty="0" err="1">
                <a:solidFill>
                  <a:schemeClr val="bg1"/>
                </a:solidFill>
              </a:rPr>
              <a:t>Pero</a:t>
            </a:r>
            <a:r>
              <a:rPr lang="lv-LV" sz="2200" dirty="0">
                <a:solidFill>
                  <a:schemeClr val="bg1"/>
                </a:solidFill>
              </a:rPr>
              <a:t> pasaku par „Sarkangalvīti</a:t>
            </a:r>
            <a:r>
              <a:rPr lang="lv-LV" sz="2200" dirty="0" smtClean="0">
                <a:solidFill>
                  <a:schemeClr val="bg1"/>
                </a:solidFill>
              </a:rPr>
              <a:t>” un ‘’Gardēdi’’. </a:t>
            </a:r>
            <a:endParaRPr lang="lv-LV" sz="2200" dirty="0">
              <a:solidFill>
                <a:schemeClr val="bg1"/>
              </a:solidFill>
            </a:endParaRPr>
          </a:p>
          <a:p>
            <a:pPr algn="l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15361" y="404664"/>
            <a:ext cx="4713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v-LV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KOPSAVILKUMS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72816"/>
            <a:ext cx="4541912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5310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lv-LV" dirty="0"/>
              <a:t>Bērnu žurnāls „Spicīte” Nr. 9 , 2014  - Eiropas karogi, darba lapa.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lv-LV" dirty="0"/>
              <a:t>http://www.piladzitis.lv/metodiskie-materiali/pedagogiem/?jumpurl=uploads%2Fmedia%2FZurnals_Pirmsskola_oktobris_2013.pdf&amp;juSecure=1&amp;mimeType=application%2Fpdf&amp;locationData=90%3Att_content%3A655&amp;juHash=03c717995acf97d3ff1b2a366660d8e8749f5041   -   EUROPA -PALĪGS SKOLOTĀJIEM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36085"/>
            <a:ext cx="6526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v-LV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IESAKĀM IESKATĪTIES!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363" y="1159415"/>
            <a:ext cx="3247801" cy="488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93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2708920"/>
            <a:ext cx="746095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lv-LV" sz="88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PALDIES PAR UZMANĪBU!</a:t>
            </a:r>
            <a:endParaRPr lang="ru-RU" sz="88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23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v-LV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MĒRĶIS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lv-LV" dirty="0" smtClean="0"/>
              <a:t>Sekmēt </a:t>
            </a:r>
            <a:r>
              <a:rPr lang="lv-LV" dirty="0"/>
              <a:t>katra bērna izpratni par citām valstīm, viņu kultūru, mākslu, mūziku. </a:t>
            </a:r>
          </a:p>
          <a:p>
            <a:pPr marL="0" indent="0">
              <a:buNone/>
            </a:pPr>
            <a:r>
              <a:rPr lang="lv-LV" sz="3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UZDEVUMI: </a:t>
            </a:r>
            <a:endParaRPr lang="lv-LV" sz="3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lv-LV" dirty="0" smtClean="0"/>
              <a:t>Iepazīstināt </a:t>
            </a:r>
            <a:r>
              <a:rPr lang="lv-LV" dirty="0"/>
              <a:t>ar Eiropas kontinentu un tās valstīm.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dirty="0" smtClean="0"/>
              <a:t>Izpētīt </a:t>
            </a:r>
            <a:r>
              <a:rPr lang="lv-LV" dirty="0"/>
              <a:t>Francijas tautas kultūru, mākslu, mūziku.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dirty="0" smtClean="0"/>
              <a:t>Meklēt </a:t>
            </a:r>
            <a:r>
              <a:rPr lang="lv-LV" dirty="0"/>
              <a:t>kopīgo un atšķirīgo Latvijas un Francijas      tautas kultūrā un tradīcijās.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dirty="0" smtClean="0"/>
              <a:t>Izmantot </a:t>
            </a:r>
            <a:r>
              <a:rPr lang="lv-LV" dirty="0"/>
              <a:t>iegūtas prasmes un iemaņas ikdienas dzīvē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140968"/>
            <a:ext cx="23812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621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u="sng" dirty="0">
                <a:solidFill>
                  <a:schemeClr val="bg1"/>
                </a:solidFill>
                <a:ea typeface="Calibri"/>
                <a:cs typeface="Times New Roman"/>
              </a:rPr>
              <a:t>Dziesma „</a:t>
            </a:r>
            <a:r>
              <a:rPr lang="lv-LV" u="sng" dirty="0" err="1">
                <a:solidFill>
                  <a:schemeClr val="bg1"/>
                </a:solidFill>
                <a:ea typeface="Calibri"/>
                <a:cs typeface="Times New Roman"/>
              </a:rPr>
              <a:t>Bonjour</a:t>
            </a:r>
            <a:r>
              <a:rPr lang="lv-LV" u="sng" dirty="0">
                <a:solidFill>
                  <a:schemeClr val="bg1"/>
                </a:solidFill>
                <a:ea typeface="Calibri"/>
                <a:cs typeface="Times New Roman"/>
              </a:rPr>
              <a:t>”:</a:t>
            </a:r>
            <a:endParaRPr lang="ru-RU" sz="14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2420888"/>
            <a:ext cx="3901439" cy="292608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1999" y="1535113"/>
            <a:ext cx="4114801" cy="639762"/>
          </a:xfrm>
        </p:spPr>
        <p:txBody>
          <a:bodyPr>
            <a:normAutofit fontScale="92500"/>
          </a:bodyPr>
          <a:lstStyle/>
          <a:p>
            <a:r>
              <a:rPr lang="lv-LV" u="sng" dirty="0" smtClean="0">
                <a:solidFill>
                  <a:schemeClr val="bg1"/>
                </a:solidFill>
              </a:rPr>
              <a:t>Uzskates materiāls par FRANCIJU: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88024" y="2996952"/>
            <a:ext cx="3096344" cy="14401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Pictures\2015-03-17 francija koncerts\francija koncerts 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888"/>
            <a:ext cx="390144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0473" y="404664"/>
            <a:ext cx="4658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v-LV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Pasākuma gaita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4231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lv-LV" u="sng" dirty="0">
                <a:solidFill>
                  <a:schemeClr val="bg1"/>
                </a:solidFill>
                <a:ea typeface="Calibri"/>
                <a:cs typeface="Times New Roman"/>
              </a:rPr>
              <a:t>Rotaļa „Fermeris </a:t>
            </a:r>
            <a:r>
              <a:rPr lang="lv-LV" u="sng" dirty="0" err="1">
                <a:solidFill>
                  <a:schemeClr val="bg1"/>
                </a:solidFill>
                <a:ea typeface="Calibri"/>
                <a:cs typeface="Times New Roman"/>
              </a:rPr>
              <a:t>Maķuha</a:t>
            </a:r>
            <a:r>
              <a:rPr lang="lv-LV" u="sng" dirty="0">
                <a:solidFill>
                  <a:schemeClr val="bg1"/>
                </a:solidFill>
                <a:ea typeface="Calibri"/>
                <a:cs typeface="Times New Roman"/>
              </a:rPr>
              <a:t>”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lv-LV" dirty="0" smtClean="0">
                <a:solidFill>
                  <a:schemeClr val="bg1"/>
                </a:solidFill>
              </a:rPr>
              <a:t>Rotaļas ar gardēdi žurku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User\Pictures\2015-03-17 francija koncerts\francija koncerts 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98" y="2457248"/>
            <a:ext cx="4224468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Pictures\2015-03-17 francija koncerts\francija koncerts 0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052" y="2466448"/>
            <a:ext cx="4259732" cy="319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925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Darba lapas 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Krustvārdu mīklas 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User\Pictures\2015-03-17 francija koncerts\francija koncerts 0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51780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Pictures\2015-03-17 francija koncerts\francija koncerts 0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038" y="2551780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51725" y="404664"/>
            <a:ext cx="40828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v-LV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Bērnu darbi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63383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_03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404664"/>
            <a:ext cx="2808312" cy="4992555"/>
          </a:xfrm>
        </p:spPr>
      </p:pic>
      <p:pic>
        <p:nvPicPr>
          <p:cNvPr id="1026" name="Picture 2" descr="C:\Users\Татьяна\Desktop\DSC_03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04664"/>
            <a:ext cx="2825018" cy="502225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549200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Eifeļtorņa</a:t>
            </a:r>
            <a:r>
              <a:rPr lang="lv-LV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konstruēšana no klučiem.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5630501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Zīmēšana ar pasteļkrītiņiem.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SC_03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692696"/>
            <a:ext cx="3096344" cy="4525963"/>
          </a:xfrm>
        </p:spPr>
      </p:pic>
      <p:pic>
        <p:nvPicPr>
          <p:cNvPr id="6" name="Picture 5" descr="DSC_04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692696"/>
            <a:ext cx="3056536" cy="45739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5498637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lv-LV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plastilīna </a:t>
            </a:r>
            <a:r>
              <a:rPr lang="lv-LV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veidoti </a:t>
            </a:r>
            <a:r>
              <a:rPr lang="lv-LV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Eifeļa</a:t>
            </a:r>
            <a:r>
              <a:rPr lang="lv-LV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torņi.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8064" y="5517232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Bērnu gatavotās dāvanas/suvenīri mūsu viesiem.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_06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548680"/>
            <a:ext cx="3096344" cy="4680520"/>
          </a:xfrm>
        </p:spPr>
      </p:pic>
      <p:pic>
        <p:nvPicPr>
          <p:cNvPr id="5" name="Picture 4" descr="DSC_06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7755" y="555915"/>
            <a:ext cx="3100669" cy="45292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5373216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Matemātikas nodarbībā, skaitot rūtiņas, bērni </a:t>
            </a:r>
            <a:r>
              <a:rPr lang="lv-LV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zīmēja</a:t>
            </a:r>
            <a:r>
              <a:rPr lang="lv-LV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Eifeļa</a:t>
            </a:r>
            <a:r>
              <a:rPr lang="lv-LV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torni.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5085184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Rokdarbu stundā no aplikāciju papīra gabaliņiem uz Francijas valsts kontūrkartes bērni veidoja Francijas valsts karogu.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9752" y="199859"/>
            <a:ext cx="46461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v-LV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BĒRNU DARBI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28184" y="1025846"/>
            <a:ext cx="2592288" cy="2216328"/>
          </a:xfrm>
          <a:prstGeom prst="roundRect">
            <a:avLst>
              <a:gd name="adj" fmla="val 10000"/>
            </a:avLst>
          </a:prstGeom>
          <a:blipFill rotWithShape="1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Группа 8"/>
          <p:cNvGrpSpPr/>
          <p:nvPr/>
        </p:nvGrpSpPr>
        <p:grpSpPr>
          <a:xfrm>
            <a:off x="6444208" y="3325761"/>
            <a:ext cx="2160240" cy="2263480"/>
            <a:chOff x="457899" y="2187679"/>
            <a:chExt cx="1391457" cy="1729717"/>
          </a:xfrm>
        </p:grpSpPr>
        <p:sp>
          <p:nvSpPr>
            <p:cNvPr id="10" name="Прямоугольник с двумя скругленными соседними углами 9"/>
            <p:cNvSpPr/>
            <p:nvPr/>
          </p:nvSpPr>
          <p:spPr>
            <a:xfrm rot="10800000">
              <a:off x="457899" y="2376628"/>
              <a:ext cx="1391457" cy="1540768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rgbClr val="0000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500691" y="2187679"/>
              <a:ext cx="1305873" cy="1497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92456" rIns="92456" bIns="92456" numCol="1" spcCol="1270" anchor="t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lv-LV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2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No pašizgatavotiem burtiem raksta valsts nosaukumus</a:t>
              </a:r>
              <a:r>
                <a:rPr lang="lv-LV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  <a:endParaRPr lang="ru-RU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Скругленный прямоугольник 11"/>
          <p:cNvSpPr/>
          <p:nvPr/>
        </p:nvSpPr>
        <p:spPr>
          <a:xfrm>
            <a:off x="3085584" y="1091290"/>
            <a:ext cx="2814102" cy="1997526"/>
          </a:xfrm>
          <a:prstGeom prst="roundRect">
            <a:avLst>
              <a:gd name="adj" fmla="val 10000"/>
            </a:avLst>
          </a:prstGeom>
          <a:blipFill rotWithShape="1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Группа 12"/>
          <p:cNvGrpSpPr/>
          <p:nvPr/>
        </p:nvGrpSpPr>
        <p:grpSpPr>
          <a:xfrm>
            <a:off x="3297063" y="3530498"/>
            <a:ext cx="2391144" cy="2030292"/>
            <a:chOff x="400851" y="2384638"/>
            <a:chExt cx="2391144" cy="2030292"/>
          </a:xfrm>
        </p:grpSpPr>
        <p:sp>
          <p:nvSpPr>
            <p:cNvPr id="14" name="Прямоугольник с двумя скругленными соседними углами 13"/>
            <p:cNvSpPr/>
            <p:nvPr/>
          </p:nvSpPr>
          <p:spPr>
            <a:xfrm rot="10800000">
              <a:off x="490902" y="2454703"/>
              <a:ext cx="2211041" cy="1960227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rgbClr val="0000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Прямоугольник 14"/>
            <p:cNvSpPr/>
            <p:nvPr/>
          </p:nvSpPr>
          <p:spPr>
            <a:xfrm rot="21600000">
              <a:off x="400851" y="2384638"/>
              <a:ext cx="2391144" cy="15507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135128" rIns="135128" bIns="135128" numCol="1" spcCol="1270" anchor="t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lv-LV" sz="2000" b="1" kern="1200" dirty="0" smtClean="0"/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2000" b="1" kern="1200" dirty="0" err="1" smtClean="0"/>
                <a:t>Eifeļa</a:t>
              </a:r>
              <a:r>
                <a:rPr lang="lv-LV" sz="2000" b="1" kern="1200" dirty="0" smtClean="0"/>
                <a:t> tornis, kuru bērni gatavoja dažādā tehnikā.</a:t>
              </a:r>
              <a:endParaRPr lang="ru-RU" sz="2000" b="1" kern="1200" dirty="0"/>
            </a:p>
          </p:txBody>
        </p:sp>
      </p:grpSp>
      <p:sp>
        <p:nvSpPr>
          <p:cNvPr id="16" name="Скругленный прямоугольник 15"/>
          <p:cNvSpPr/>
          <p:nvPr/>
        </p:nvSpPr>
        <p:spPr>
          <a:xfrm>
            <a:off x="107504" y="1169027"/>
            <a:ext cx="2814102" cy="2109567"/>
          </a:xfrm>
          <a:prstGeom prst="roundRect">
            <a:avLst>
              <a:gd name="adj" fmla="val 10000"/>
            </a:avLst>
          </a:prstGeom>
          <a:blipFill rotWithShape="1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Группа 16"/>
          <p:cNvGrpSpPr/>
          <p:nvPr/>
        </p:nvGrpSpPr>
        <p:grpSpPr>
          <a:xfrm>
            <a:off x="402589" y="3530499"/>
            <a:ext cx="2234664" cy="2058744"/>
            <a:chOff x="176089" y="2340770"/>
            <a:chExt cx="5498407" cy="1515130"/>
          </a:xfrm>
        </p:grpSpPr>
        <p:sp>
          <p:nvSpPr>
            <p:cNvPr id="18" name="Прямоугольник с двумя скругленными соседними углами 17"/>
            <p:cNvSpPr/>
            <p:nvPr/>
          </p:nvSpPr>
          <p:spPr>
            <a:xfrm rot="10800000">
              <a:off x="176089" y="2340770"/>
              <a:ext cx="5498407" cy="1515130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rgbClr val="0000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222685" y="2428501"/>
              <a:ext cx="5451811" cy="14140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576" tIns="163576" rIns="163576" bIns="163576" numCol="1" spcCol="1270" anchor="t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2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Darba lapas </a:t>
              </a:r>
            </a:p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2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Bērni izkrāsoja Eiropas dalības valsts karogus.</a:t>
              </a:r>
              <a:endParaRPr lang="ru-RU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41759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340</Words>
  <Application>Microsoft Office PowerPoint</Application>
  <PresentationFormat>Экран (4:3)</PresentationFormat>
  <Paragraphs>56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MĒRĶIS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CEĻOJUMS EIROPĀ</dc:title>
  <dc:creator>User</dc:creator>
  <cp:lastModifiedBy>User</cp:lastModifiedBy>
  <cp:revision>26</cp:revision>
  <dcterms:created xsi:type="dcterms:W3CDTF">2015-03-22T16:09:11Z</dcterms:created>
  <dcterms:modified xsi:type="dcterms:W3CDTF">2015-05-07T18:43:10Z</dcterms:modified>
</cp:coreProperties>
</file>