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98" r:id="rId9"/>
    <p:sldId id="299" r:id="rId10"/>
    <p:sldId id="271" r:id="rId11"/>
    <p:sldId id="272" r:id="rId12"/>
    <p:sldId id="292" r:id="rId13"/>
    <p:sldId id="293" r:id="rId14"/>
    <p:sldId id="261" r:id="rId15"/>
    <p:sldId id="273" r:id="rId16"/>
    <p:sldId id="274" r:id="rId17"/>
    <p:sldId id="296" r:id="rId18"/>
    <p:sldId id="262" r:id="rId19"/>
    <p:sldId id="267" r:id="rId20"/>
    <p:sldId id="275" r:id="rId21"/>
    <p:sldId id="279" r:id="rId22"/>
    <p:sldId id="276" r:id="rId23"/>
    <p:sldId id="263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7" r:id="rId33"/>
    <p:sldId id="264" r:id="rId34"/>
    <p:sldId id="265" r:id="rId35"/>
    <p:sldId id="266" r:id="rId36"/>
    <p:sldId id="295" r:id="rId37"/>
  </p:sldIdLst>
  <p:sldSz cx="9144000" cy="6858000" type="screen4x3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B6D"/>
    <a:srgbClr val="64F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tint val="66000"/>
                <a:satMod val="160000"/>
              </a:schemeClr>
            </a:gs>
            <a:gs pos="19000">
              <a:schemeClr val="accent1">
                <a:tint val="44500"/>
                <a:satMod val="160000"/>
              </a:schemeClr>
            </a:gs>
            <a:gs pos="53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1524000"/>
          </a:xfrm>
        </p:spPr>
        <p:txBody>
          <a:bodyPr>
            <a:normAutofit/>
          </a:bodyPr>
          <a:lstStyle/>
          <a:p>
            <a:r>
              <a:rPr lang="lv-LV" sz="2800" dirty="0" smtClean="0"/>
              <a:t>Ķekavas novada pašvaldība</a:t>
            </a:r>
            <a:br>
              <a:rPr lang="lv-LV" sz="2800" dirty="0" smtClean="0"/>
            </a:br>
            <a:r>
              <a:rPr lang="lv-LV" sz="2800" dirty="0" smtClean="0"/>
              <a:t>Pirmsskolas izglītības iestāde</a:t>
            </a:r>
            <a:br>
              <a:rPr lang="lv-LV" sz="2800" dirty="0" smtClean="0"/>
            </a:br>
            <a:r>
              <a:rPr lang="lv-LV" sz="2800" dirty="0" smtClean="0"/>
              <a:t>«Zvaigznīte»</a:t>
            </a:r>
            <a:endParaRPr lang="lv-LV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00800" cy="4114800"/>
          </a:xfrm>
        </p:spPr>
        <p:txBody>
          <a:bodyPr>
            <a:normAutofit fontScale="32500" lnSpcReduction="20000"/>
          </a:bodyPr>
          <a:lstStyle/>
          <a:p>
            <a:r>
              <a:rPr lang="lv-LV" sz="16600" b="1" i="1" dirty="0" smtClean="0">
                <a:solidFill>
                  <a:schemeClr val="bg1"/>
                </a:solidFill>
              </a:rPr>
              <a:t>CEĻOJUMS EIROPĀ</a:t>
            </a:r>
          </a:p>
          <a:p>
            <a:r>
              <a:rPr lang="lv-LV" sz="8600" b="1" i="1" dirty="0" smtClean="0">
                <a:solidFill>
                  <a:schemeClr val="bg1"/>
                </a:solidFill>
              </a:rPr>
              <a:t>Vācija, Ungārija</a:t>
            </a:r>
            <a:endParaRPr lang="lv-LV" sz="8600" b="1" i="1" dirty="0">
              <a:solidFill>
                <a:schemeClr val="bg1"/>
              </a:solidFill>
            </a:endParaRPr>
          </a:p>
          <a:p>
            <a:endParaRPr lang="lv-LV" sz="6000" b="1" dirty="0" smtClean="0">
              <a:solidFill>
                <a:schemeClr val="tx1"/>
              </a:solidFill>
            </a:endParaRPr>
          </a:p>
          <a:p>
            <a:endParaRPr lang="lv-LV" sz="6000" b="1" dirty="0">
              <a:solidFill>
                <a:schemeClr val="tx1"/>
              </a:solidFill>
            </a:endParaRPr>
          </a:p>
          <a:p>
            <a:endParaRPr lang="lv-LV" sz="6000" b="1" dirty="0" smtClean="0">
              <a:solidFill>
                <a:schemeClr val="tx1"/>
              </a:solidFill>
            </a:endParaRPr>
          </a:p>
          <a:p>
            <a:pPr algn="r"/>
            <a:r>
              <a:rPr lang="lv-LV" sz="6200" i="1" dirty="0">
                <a:solidFill>
                  <a:schemeClr val="tx2">
                    <a:lumMod val="50000"/>
                  </a:schemeClr>
                </a:solidFill>
              </a:rPr>
              <a:t> Pirmsskolas izglītības iestādes</a:t>
            </a:r>
          </a:p>
          <a:p>
            <a:pPr algn="r"/>
            <a:r>
              <a:rPr lang="lv-LV" sz="6200" i="1" dirty="0">
                <a:solidFill>
                  <a:schemeClr val="tx2">
                    <a:lumMod val="50000"/>
                  </a:schemeClr>
                </a:solidFill>
              </a:rPr>
              <a:t>                                       „Zvaigznīte</a:t>
            </a:r>
            <a:r>
              <a:rPr lang="lv-LV" sz="6200" i="1" dirty="0" smtClean="0">
                <a:solidFill>
                  <a:schemeClr val="tx2">
                    <a:lumMod val="50000"/>
                  </a:schemeClr>
                </a:solidFill>
              </a:rPr>
              <a:t>” metodiķe</a:t>
            </a:r>
            <a:endParaRPr lang="lv-LV" sz="6200" i="1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lv-LV" sz="6200" i="1" dirty="0">
                <a:solidFill>
                  <a:schemeClr val="tx2">
                    <a:lumMod val="50000"/>
                  </a:schemeClr>
                </a:solidFill>
              </a:rPr>
              <a:t>                                       Irita </a:t>
            </a:r>
            <a:r>
              <a:rPr lang="lv-LV" sz="6200" i="1" dirty="0" err="1">
                <a:solidFill>
                  <a:schemeClr val="tx2">
                    <a:lumMod val="50000"/>
                  </a:schemeClr>
                </a:solidFill>
              </a:rPr>
              <a:t>Serga</a:t>
            </a:r>
            <a:endParaRPr lang="lv-LV" sz="6200" i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sz="6200" i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lv-LV" sz="6200" i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lv-LV" sz="6200" i="1" dirty="0">
                <a:solidFill>
                  <a:schemeClr val="tx2">
                    <a:lumMod val="50000"/>
                  </a:schemeClr>
                </a:solidFill>
              </a:rPr>
              <a:t>                   Ķekava,2015</a:t>
            </a:r>
          </a:p>
        </p:txBody>
      </p:sp>
    </p:spTree>
    <p:extLst>
      <p:ext uri="{BB962C8B-B14F-4D97-AF65-F5344CB8AC3E}">
        <p14:creationId xmlns:p14="http://schemas.microsoft.com/office/powerpoint/2010/main" val="12355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80872"/>
          </a:xfrm>
        </p:spPr>
        <p:txBody>
          <a:bodyPr/>
          <a:lstStyle/>
          <a:p>
            <a:r>
              <a:rPr lang="lv-LV" dirty="0" smtClean="0"/>
              <a:t>           Baltā Eiropa                  </a:t>
            </a:r>
            <a:r>
              <a:rPr lang="lv-LV" sz="2400" dirty="0" smtClean="0"/>
              <a:t>4</a:t>
            </a:r>
            <a:endParaRPr lang="lv-LV" sz="24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60800"/>
            <a:ext cx="32004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36" y="762000"/>
            <a:ext cx="3316287" cy="33162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lenovo1\Desktop\Bērnu dārzs\Dāvis hokeists\DSC05639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0" t="11370" r="9601"/>
          <a:stretch/>
        </p:blipFill>
        <p:spPr bwMode="auto">
          <a:xfrm>
            <a:off x="4947781" y="990600"/>
            <a:ext cx="3465513" cy="5148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7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            Baltā Eiropa                     </a:t>
            </a:r>
            <a:r>
              <a:rPr lang="lv-LV" sz="2400" dirty="0" smtClean="0"/>
              <a:t>5</a:t>
            </a:r>
            <a:endParaRPr lang="lv-LV" sz="2400" dirty="0"/>
          </a:p>
        </p:txBody>
      </p:sp>
      <p:pic>
        <p:nvPicPr>
          <p:cNvPr id="3075" name="Picture 3" descr="E:\Vācija\DSC055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5" r="3835" b="9845"/>
          <a:stretch/>
        </p:blipFill>
        <p:spPr bwMode="auto">
          <a:xfrm>
            <a:off x="266179" y="2438400"/>
            <a:ext cx="4419600" cy="3293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E:\Vācija\DSC05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75274"/>
            <a:ext cx="3314700" cy="441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777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810000" cy="804672"/>
          </a:xfrm>
        </p:spPr>
        <p:txBody>
          <a:bodyPr/>
          <a:lstStyle/>
          <a:p>
            <a:r>
              <a:rPr lang="lv-LV" dirty="0" smtClean="0"/>
              <a:t>Baltā Eiropa  </a:t>
            </a:r>
            <a:r>
              <a:rPr lang="lv-LV" sz="2400" dirty="0" smtClean="0"/>
              <a:t>6</a:t>
            </a:r>
            <a:endParaRPr lang="lv-LV" sz="2400" dirty="0"/>
          </a:p>
        </p:txBody>
      </p:sp>
      <p:pic>
        <p:nvPicPr>
          <p:cNvPr id="4098" name="Picture 2" descr="C:\Users\Skolotajs\Documents\Serga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43000"/>
            <a:ext cx="3335092" cy="25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kolotajs\Documents\serg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8862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kolotajs\Documents\serga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"/>
            <a:ext cx="44005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188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80872"/>
          </a:xfrm>
        </p:spPr>
        <p:txBody>
          <a:bodyPr/>
          <a:lstStyle/>
          <a:p>
            <a:r>
              <a:rPr lang="lv-LV" dirty="0" smtClean="0"/>
              <a:t>            Baltā Eiropa              </a:t>
            </a:r>
            <a:r>
              <a:rPr lang="lv-LV" sz="2400" dirty="0" smtClean="0"/>
              <a:t> 7</a:t>
            </a:r>
            <a:endParaRPr lang="lv-LV" sz="2400" dirty="0"/>
          </a:p>
        </p:txBody>
      </p:sp>
      <p:pic>
        <p:nvPicPr>
          <p:cNvPr id="5122" name="Picture 2" descr="C:\Users\Skolotajs\Documents\serga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35269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kolotajs\Documents\serga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59596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kolotajs\Documents\serga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t="11237" r="2817" b="1333"/>
          <a:stretch/>
        </p:blipFill>
        <p:spPr bwMode="auto">
          <a:xfrm>
            <a:off x="4495800" y="1074322"/>
            <a:ext cx="4225159" cy="55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555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9800"/>
            <a:ext cx="7408333" cy="3450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lv-LV" dirty="0"/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Bērni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iepazīstināti ar latviešu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, vācu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un ungāru tradicionālajiem ēdieniem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, rast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kopīgo un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atšķirīgo.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Apkopotas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vācu un ungāru ēdienu interesantākās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receptes.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Atklātās nodarbības.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Izvērsti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nodarbību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konspekti.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Izveidota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metodisko materiālu mape „Vācijas un Ungārijas garšas”.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534400" cy="868362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 Tēma </a:t>
            </a:r>
            <a:r>
              <a:rPr lang="lv-LV" dirty="0"/>
              <a:t>„Vācijas un Ungārijas garšas</a:t>
            </a:r>
            <a:r>
              <a:rPr lang="lv-LV" dirty="0" smtClean="0"/>
              <a:t>”   1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097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80872"/>
          </a:xfrm>
        </p:spPr>
        <p:txBody>
          <a:bodyPr/>
          <a:lstStyle/>
          <a:p>
            <a:r>
              <a:rPr lang="lv-LV" dirty="0" smtClean="0"/>
              <a:t>    Vācijas un Ungārijas garšas   </a:t>
            </a:r>
            <a:r>
              <a:rPr lang="lv-LV" sz="2400" dirty="0" smtClean="0"/>
              <a:t>2</a:t>
            </a:r>
            <a:endParaRPr lang="lv-LV" sz="2400" dirty="0"/>
          </a:p>
        </p:txBody>
      </p:sp>
      <p:pic>
        <p:nvPicPr>
          <p:cNvPr id="4" name="Picture 3" descr="C:\Users\Agnese Paškeviča\AppData\Local\Microsoft\Windows\INetCache\Content.Word\20150121_2018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0" y="1036937"/>
            <a:ext cx="3882259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 descr="C:\Users\Agnese Paškeviča\AppData\Local\Microsoft\Windows\INetCache\Content.Word\20150122_10214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3" y="3780137"/>
            <a:ext cx="3782411" cy="286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Agnese Paškeviča\AppData\Local\Microsoft\Windows\INetCache\Content.Word\20150122_1102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78" y="2398027"/>
            <a:ext cx="4641632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45875" y="1470819"/>
            <a:ext cx="408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i="1" dirty="0" smtClean="0">
                <a:solidFill>
                  <a:schemeClr val="bg1"/>
                </a:solidFill>
              </a:rPr>
              <a:t>Gatavojam «Vācu salātus»</a:t>
            </a:r>
            <a:endParaRPr lang="lv-LV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80872"/>
          </a:xfrm>
        </p:spPr>
        <p:txBody>
          <a:bodyPr/>
          <a:lstStyle/>
          <a:p>
            <a:r>
              <a:rPr lang="lv-LV" dirty="0" smtClean="0"/>
              <a:t>    Vācijas un Ungārijas garšas   </a:t>
            </a:r>
            <a:r>
              <a:rPr lang="lv-LV" sz="2400" dirty="0" smtClean="0"/>
              <a:t>3</a:t>
            </a:r>
            <a:endParaRPr lang="lv-LV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144896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>
                <a:solidFill>
                  <a:schemeClr val="bg1"/>
                </a:solidFill>
              </a:rPr>
              <a:t>Gatavojam «Vācu salātus</a:t>
            </a:r>
            <a:r>
              <a:rPr lang="lv-LV" sz="2800" dirty="0" smtClean="0">
                <a:solidFill>
                  <a:schemeClr val="bg1"/>
                </a:solidFill>
              </a:rPr>
              <a:t>»</a:t>
            </a:r>
            <a:endParaRPr lang="lv-LV" sz="2800" dirty="0">
              <a:solidFill>
                <a:schemeClr val="bg1"/>
              </a:solidFill>
            </a:endParaRPr>
          </a:p>
        </p:txBody>
      </p:sp>
      <p:pic>
        <p:nvPicPr>
          <p:cNvPr id="9" name="Picture 8" descr="C:\Users\Agnese Paškeviča\AppData\Local\Microsoft\Windows\INetCache\Content.Word\20150122_1124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3945171"/>
            <a:ext cx="36195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9" descr="C:\Users\Agnese Paškeviča\AppData\Local\Microsoft\Windows\INetCache\Content.Word\20150122_11271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69" y="2554446"/>
            <a:ext cx="4717831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C:\Users\Agnese Paškeviča\AppData\Local\Microsoft\Windows\INetCache\Content.Word\20150122_1120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9" y="1100659"/>
            <a:ext cx="3733800" cy="284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21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517" y="185927"/>
            <a:ext cx="8229600" cy="1490473"/>
          </a:xfrm>
        </p:spPr>
        <p:txBody>
          <a:bodyPr>
            <a:normAutofit fontScale="90000"/>
          </a:bodyPr>
          <a:lstStyle/>
          <a:p>
            <a:pPr algn="r"/>
            <a:r>
              <a:rPr lang="lv-LV" dirty="0"/>
              <a:t>Vācijas un Ungārijas garšas   </a:t>
            </a:r>
            <a:r>
              <a:rPr lang="lv-LV" sz="2400" dirty="0" smtClean="0"/>
              <a:t>4 </a:t>
            </a:r>
            <a:br>
              <a:rPr lang="lv-LV" sz="2400" dirty="0" smtClean="0"/>
            </a:br>
            <a:r>
              <a:rPr lang="lv-LV" sz="2400" dirty="0" smtClean="0"/>
              <a:t>Meteņdienas pankūkas</a:t>
            </a:r>
            <a:br>
              <a:rPr lang="lv-LV" sz="2400" dirty="0" smtClean="0"/>
            </a:br>
            <a:endParaRPr lang="lv-LV" dirty="0"/>
          </a:p>
        </p:txBody>
      </p:sp>
      <p:pic>
        <p:nvPicPr>
          <p:cNvPr id="4098" name="Picture 2" descr="E:\20150218_095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27083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20150218_095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4966"/>
            <a:ext cx="3418489" cy="2563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20150218_101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529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20150218_101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95750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4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239000" cy="3124200"/>
          </a:xfrm>
        </p:spPr>
        <p:txBody>
          <a:bodyPr/>
          <a:lstStyle/>
          <a:p>
            <a:pPr algn="just"/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Latvijas </a:t>
            </a:r>
            <a:r>
              <a:rPr lang="lv-LV" sz="2800" dirty="0">
                <a:solidFill>
                  <a:schemeClr val="tx2">
                    <a:lumMod val="50000"/>
                  </a:schemeClr>
                </a:solidFill>
              </a:rPr>
              <a:t>dzimšanas </a:t>
            </a:r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diena.</a:t>
            </a:r>
            <a:endParaRPr lang="lv-LV" sz="28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Metenis.</a:t>
            </a:r>
            <a:endParaRPr lang="lv-LV" sz="28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Lieldienas.</a:t>
            </a:r>
            <a:endParaRPr lang="lv-LV" sz="28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Kopīgais </a:t>
            </a:r>
            <a:r>
              <a:rPr lang="lv-LV" sz="2800" dirty="0">
                <a:solidFill>
                  <a:schemeClr val="tx2">
                    <a:lumMod val="50000"/>
                  </a:schemeClr>
                </a:solidFill>
              </a:rPr>
              <a:t>un atšķirīgais šajos svētkos Latvijā</a:t>
            </a:r>
            <a:r>
              <a:rPr lang="lv-LV" sz="2800" dirty="0" smtClean="0">
                <a:solidFill>
                  <a:schemeClr val="tx2">
                    <a:lumMod val="50000"/>
                  </a:schemeClr>
                </a:solidFill>
              </a:rPr>
              <a:t>, Vācijā, Ungārijā.</a:t>
            </a:r>
            <a:endParaRPr lang="lv-LV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Pasākumu </a:t>
            </a:r>
            <a:r>
              <a:rPr lang="lv-LV" dirty="0"/>
              <a:t>scenāriju veidošana un iestudēšana</a:t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217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kolotajs\Documents\DaceLuk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5897"/>
            <a:ext cx="4648200" cy="317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Skolotajs\Documents\serga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3" y="2286000"/>
            <a:ext cx="3014674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048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b="1" dirty="0" smtClean="0">
                <a:solidFill>
                  <a:schemeClr val="bg1"/>
                </a:solidFill>
              </a:rPr>
              <a:t>Latvijas dzimšanas diena</a:t>
            </a:r>
            <a:endParaRPr lang="lv-LV" sz="36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Skolotajs\Documents\serga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lv-LV" b="1" dirty="0" smtClean="0">
                <a:solidFill>
                  <a:schemeClr val="tx2">
                    <a:lumMod val="50000"/>
                  </a:schemeClr>
                </a:solidFill>
              </a:rPr>
              <a:t>Mērķis.</a:t>
            </a:r>
            <a:endParaRPr lang="lv-LV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Izstrādāt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metodiskos materiālus pirmsskolas vecuma bērnu iepazīstināšanai ar Ungārijas un Vācijas kultūru, mūziku, sportu, folkloru, sadzīves un ēšanas tradīcijām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lv-LV" b="1" dirty="0" smtClean="0">
                <a:solidFill>
                  <a:schemeClr val="tx2">
                    <a:lumMod val="50000"/>
                  </a:schemeClr>
                </a:solidFill>
              </a:rPr>
              <a:t>Uzdevumi.</a:t>
            </a:r>
            <a:endParaRPr lang="lv-LV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Meklēt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kopīgo un atšķirīgo Latvijas, Vācijas un Ungārijas tautu kultūrā un tradīcijās.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Apkopot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mācību gada laikā izstrādātos metodiskos materiālus mapēs.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Prezentēt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izveidotās mapes un pārējos materiālus izstādē starpnovadu seminārā-praktikumā „Ceļojums Eiropā”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Sagatavot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koncertprogrammu „”Eiropa dzied un dejo”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Prezentēt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koncertprogrammu starpnovadu seminārā-praktikumā „Eiropa dzied un dejo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”.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b="1" dirty="0" smtClean="0"/>
              <a:t>Darba </a:t>
            </a:r>
            <a:r>
              <a:rPr lang="lv-LV" b="1" dirty="0"/>
              <a:t>mērķi un uzdevumi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178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38" y="185928"/>
            <a:ext cx="4648200" cy="880872"/>
          </a:xfrm>
        </p:spPr>
        <p:txBody>
          <a:bodyPr/>
          <a:lstStyle/>
          <a:p>
            <a:r>
              <a:rPr lang="lv-LV" dirty="0" smtClean="0"/>
              <a:t>Meteņi</a:t>
            </a:r>
            <a:endParaRPr lang="lv-LV" dirty="0"/>
          </a:p>
        </p:txBody>
      </p:sp>
      <p:pic>
        <p:nvPicPr>
          <p:cNvPr id="4" name="Picture 3" descr="C:\Users\Skolotajs\Documents\iri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3916516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Skolotajs\Documents\iri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66656"/>
            <a:ext cx="4038600" cy="563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Skolotajs\Documents\iri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2" y="3581400"/>
            <a:ext cx="3962400" cy="287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0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56" y="702564"/>
            <a:ext cx="4261944" cy="880872"/>
          </a:xfrm>
        </p:spPr>
        <p:txBody>
          <a:bodyPr/>
          <a:lstStyle/>
          <a:p>
            <a:r>
              <a:rPr lang="lv-LV" dirty="0" smtClean="0"/>
              <a:t>Meteņi</a:t>
            </a:r>
            <a:endParaRPr lang="lv-LV" dirty="0"/>
          </a:p>
        </p:txBody>
      </p:sp>
      <p:pic>
        <p:nvPicPr>
          <p:cNvPr id="8" name="Picture 7" descr="C:\Users\Skolotajs\Documents\iri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6" y="2894107"/>
            <a:ext cx="4490544" cy="330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:\Users\Skolotajs\Documents\iri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8" y="381000"/>
            <a:ext cx="4589780" cy="340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2" descr="Attēlu rezultāti vaicājumam “meteņu simboli”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7172" name="Picture 4" descr="http://i1.tiesraides.lv/725x460/pictures/2014-06-15/2014-06-15_image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55298"/>
            <a:ext cx="3168365" cy="20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3276600" cy="804672"/>
          </a:xfrm>
        </p:spPr>
        <p:txBody>
          <a:bodyPr/>
          <a:lstStyle/>
          <a:p>
            <a:r>
              <a:rPr lang="lv-LV" dirty="0" smtClean="0"/>
              <a:t>Lieldienas</a:t>
            </a:r>
            <a:endParaRPr lang="lv-LV" dirty="0"/>
          </a:p>
        </p:txBody>
      </p:sp>
      <p:pic>
        <p:nvPicPr>
          <p:cNvPr id="8194" name="Picture 2" descr="E:\DSC03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345" y="344213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DSC03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4441"/>
            <a:ext cx="4312745" cy="3234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kolotajs\Documents\Serg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44598"/>
            <a:ext cx="4038600" cy="5384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763000" cy="5029200"/>
          </a:xfrm>
        </p:spPr>
        <p:txBody>
          <a:bodyPr>
            <a:normAutofit/>
          </a:bodyPr>
          <a:lstStyle/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Bērni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iepazīstināti ar latviešu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, vācu, ungāru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pasaku varoņiem.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Izstrādāti dramatizējumi piecām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Brāļu Grimmu pasakām: „Brēmenes muzikanti”, „Sarkangalvīte un vilks”, „Sniegbaltīte un septiņi rūķīši”, „Meža māja”, „Septiņi kazlēni un vilks”.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Izveidoti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dramatizējumi divām vācu tautas pasakām: „Paceplītis un lācis”, „Spēlmanis”.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Izveidots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dramatizējums ungāru tautas pasakai „Divi lācēni” un latviešu tautas pasakai „”Rausis”.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Dramatizējumi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parādīti zālē citu grupu audzēkņiem.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Dramatizētā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pasaka atspoguļota bērnu radošajos darbos.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Radošo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darbu izstāde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sz="4000" dirty="0" smtClean="0"/>
              <a:t>Pasaku </a:t>
            </a:r>
            <a:r>
              <a:rPr lang="lv-LV" sz="4000" dirty="0"/>
              <a:t>dramatizējumu veidošana un iestudēšana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531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5250"/>
            <a:ext cx="8229600" cy="1143000"/>
          </a:xfrm>
        </p:spPr>
        <p:txBody>
          <a:bodyPr>
            <a:normAutofit/>
          </a:bodyPr>
          <a:lstStyle/>
          <a:p>
            <a:r>
              <a:rPr lang="lv-LV" dirty="0" smtClean="0"/>
              <a:t>Brēmenes muzikanti</a:t>
            </a:r>
            <a:br>
              <a:rPr lang="lv-LV" dirty="0" smtClean="0"/>
            </a:br>
            <a:r>
              <a:rPr lang="lv-LV" sz="2200" b="1" dirty="0">
                <a:solidFill>
                  <a:schemeClr val="bg1"/>
                </a:solidFill>
              </a:rPr>
              <a:t>Brāļu Grimmu </a:t>
            </a:r>
            <a:r>
              <a:rPr lang="lv-LV" sz="2200" b="1" dirty="0" smtClean="0">
                <a:solidFill>
                  <a:schemeClr val="bg1"/>
                </a:solidFill>
              </a:rPr>
              <a:t>pasaka</a:t>
            </a:r>
            <a:endParaRPr lang="lv-LV" sz="2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E:\mapei\DSC00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97" y="4034002"/>
            <a:ext cx="3470165" cy="2602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mapei\DSC0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38250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mapei\DSC00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07726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mapei\DSC00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97" y="1238250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834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421"/>
            <a:ext cx="8229600" cy="1198179"/>
          </a:xfrm>
        </p:spPr>
        <p:txBody>
          <a:bodyPr>
            <a:normAutofit/>
          </a:bodyPr>
          <a:lstStyle/>
          <a:p>
            <a:r>
              <a:rPr lang="lv-LV" dirty="0" smtClean="0"/>
              <a:t>Sarkangalvīte un vilks</a:t>
            </a:r>
            <a:br>
              <a:rPr lang="lv-LV" dirty="0" smtClean="0"/>
            </a:br>
            <a:r>
              <a:rPr lang="lv-LV" sz="2200" b="1" dirty="0">
                <a:solidFill>
                  <a:schemeClr val="bg1"/>
                </a:solidFill>
              </a:rPr>
              <a:t>Brāļu Grimmu </a:t>
            </a:r>
            <a:r>
              <a:rPr lang="lv-LV" sz="2200" b="1" dirty="0" smtClean="0">
                <a:solidFill>
                  <a:schemeClr val="bg1"/>
                </a:solidFill>
              </a:rPr>
              <a:t>pasaka </a:t>
            </a:r>
            <a:endParaRPr lang="lv-LV" sz="2200" dirty="0"/>
          </a:p>
        </p:txBody>
      </p:sp>
      <p:pic>
        <p:nvPicPr>
          <p:cNvPr id="1026" name="Picture 2" descr="C:\Users\Skolotajs\Documents\9grup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38" y="1371600"/>
            <a:ext cx="3403161" cy="2552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kolotajs\Documents\zīļuki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8" y="4112172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kolotajs\Documents\zīļuki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25" y="4114800"/>
            <a:ext cx="3407103" cy="2555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kolotajs\Documents\zīļuki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24" y="1396889"/>
            <a:ext cx="3369443" cy="2527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987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553200" cy="1252728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Sniegbaltīte un septiņi rūķīši</a:t>
            </a:r>
            <a:br>
              <a:rPr lang="lv-LV" dirty="0" smtClean="0"/>
            </a:br>
            <a:r>
              <a:rPr lang="lv-LV" sz="2200" b="1" dirty="0">
                <a:solidFill>
                  <a:schemeClr val="bg1"/>
                </a:solidFill>
              </a:rPr>
              <a:t>Brāļu Grimmu </a:t>
            </a:r>
            <a:r>
              <a:rPr lang="lv-LV" sz="2200" b="1" dirty="0" smtClean="0">
                <a:solidFill>
                  <a:schemeClr val="bg1"/>
                </a:solidFill>
              </a:rPr>
              <a:t>pasaka</a:t>
            </a:r>
            <a:r>
              <a:rPr lang="lv-LV" sz="2200" b="1" dirty="0">
                <a:solidFill>
                  <a:schemeClr val="bg1"/>
                </a:solidFill>
              </a:rPr>
              <a:t/>
            </a:r>
            <a:br>
              <a:rPr lang="lv-LV" sz="2200" b="1" dirty="0">
                <a:solidFill>
                  <a:schemeClr val="bg1"/>
                </a:solidFill>
              </a:rPr>
            </a:br>
            <a:endParaRPr lang="lv-LV" sz="2200" dirty="0"/>
          </a:p>
        </p:txBody>
      </p:sp>
      <p:pic>
        <p:nvPicPr>
          <p:cNvPr id="2050" name="Picture 2" descr="E:\Attēls2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1066800"/>
            <a:ext cx="2377440" cy="316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Attēls23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7576">
            <a:off x="1148103" y="3322065"/>
            <a:ext cx="2419350" cy="322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Attēls23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24385"/>
            <a:ext cx="2480310" cy="3307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Attēls23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8" y="1371600"/>
            <a:ext cx="2419350" cy="322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Attēls23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739">
            <a:off x="4676186" y="3177655"/>
            <a:ext cx="2419350" cy="322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567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04800"/>
            <a:ext cx="3886200" cy="1219200"/>
          </a:xfrm>
        </p:spPr>
        <p:txBody>
          <a:bodyPr>
            <a:normAutofit/>
          </a:bodyPr>
          <a:lstStyle/>
          <a:p>
            <a:r>
              <a:rPr lang="lv-LV" b="1" dirty="0" smtClean="0"/>
              <a:t>Meža māja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lv-LV" sz="2200" b="1" dirty="0">
                <a:solidFill>
                  <a:schemeClr val="bg1"/>
                </a:solidFill>
              </a:rPr>
              <a:t>Brāļu Grimmu </a:t>
            </a:r>
            <a:r>
              <a:rPr lang="lv-LV" sz="2200" b="1" dirty="0" smtClean="0">
                <a:solidFill>
                  <a:schemeClr val="bg1"/>
                </a:solidFill>
              </a:rPr>
              <a:t>pasaka</a:t>
            </a:r>
            <a:endParaRPr lang="lv-LV" sz="2200" dirty="0">
              <a:solidFill>
                <a:schemeClr val="tx2"/>
              </a:solidFill>
            </a:endParaRPr>
          </a:p>
        </p:txBody>
      </p:sp>
      <p:pic>
        <p:nvPicPr>
          <p:cNvPr id="2050" name="Picture 2" descr="teātris Meža māja 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810000" cy="50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teātris Meža māja 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0131"/>
            <a:ext cx="4173130" cy="3130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teātris Meža māja 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92641"/>
            <a:ext cx="4173130" cy="3130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877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337297">
            <a:off x="4128325" y="1670376"/>
            <a:ext cx="5105400" cy="1600200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Septiņi kazlēni un vilks</a:t>
            </a:r>
            <a:br>
              <a:rPr lang="lv-LV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lv-LV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lv-LV" sz="2200" b="1" dirty="0" smtClean="0">
                <a:solidFill>
                  <a:schemeClr val="tx2">
                    <a:lumMod val="50000"/>
                  </a:schemeClr>
                </a:solidFill>
              </a:rPr>
              <a:t>Brāļu </a:t>
            </a:r>
            <a:r>
              <a:rPr lang="lv-LV" sz="2200" b="1" dirty="0">
                <a:solidFill>
                  <a:schemeClr val="tx2">
                    <a:lumMod val="50000"/>
                  </a:schemeClr>
                </a:solidFill>
              </a:rPr>
              <a:t>Grimmu </a:t>
            </a:r>
            <a:r>
              <a:rPr lang="lv-LV" sz="2200" b="1" dirty="0" smtClean="0">
                <a:solidFill>
                  <a:schemeClr val="tx2">
                    <a:lumMod val="50000"/>
                  </a:schemeClr>
                </a:solidFill>
              </a:rPr>
              <a:t>pasaka</a:t>
            </a:r>
            <a:endParaRPr lang="lv-LV" sz="2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 descr="E:\gaida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8" y="3581400"/>
            <a:ext cx="3936124" cy="2952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aid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199"/>
            <a:ext cx="4025462" cy="3019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aida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t="30407" r="19984" b="9405"/>
          <a:stretch/>
        </p:blipFill>
        <p:spPr bwMode="auto">
          <a:xfrm>
            <a:off x="4501055" y="3733800"/>
            <a:ext cx="4359940" cy="2799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50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3" y="838200"/>
            <a:ext cx="4648200" cy="1252728"/>
          </a:xfrm>
        </p:spPr>
        <p:txBody>
          <a:bodyPr>
            <a:normAutofit/>
          </a:bodyPr>
          <a:lstStyle/>
          <a:p>
            <a:r>
              <a:rPr lang="lv-LV" dirty="0" smtClean="0"/>
              <a:t>Paceplītis un lācis</a:t>
            </a:r>
            <a:br>
              <a:rPr lang="lv-LV" dirty="0" smtClean="0"/>
            </a:br>
            <a:r>
              <a:rPr lang="lv-LV" sz="2200" dirty="0" smtClean="0">
                <a:solidFill>
                  <a:schemeClr val="tx2"/>
                </a:solidFill>
              </a:rPr>
              <a:t>Vācu tautas pasaka</a:t>
            </a:r>
            <a:endParaRPr lang="lv-LV" sz="2200" dirty="0">
              <a:solidFill>
                <a:schemeClr val="tx2"/>
              </a:solidFill>
            </a:endParaRPr>
          </a:p>
        </p:txBody>
      </p:sp>
      <p:pic>
        <p:nvPicPr>
          <p:cNvPr id="6146" name="Picture 2" descr="E:\DSC03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3" y="269240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DSC03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990600"/>
            <a:ext cx="3905249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45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Materiālu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vākšana un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apkopošana: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Informatīvi - ilustratīvo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centru veidošana grupās.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Tēmas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„Baltā Eiropa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” padziļināta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izpēte.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Tēmas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„Vācijas un Ungārijas garšas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” padziļināta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izpēte.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Vācu, ungāru, latviešu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pasaku dramatizējumu veidošana un iestudēšana.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Pasākumu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scenāriju veidošana un iestudēšana.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Bērnu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radošo darbu izstādes.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Koncertprogrammas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veidošana.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b="1" dirty="0" smtClean="0"/>
              <a:t>Darba </a:t>
            </a:r>
            <a:r>
              <a:rPr lang="lv-LV" b="1" dirty="0"/>
              <a:t>formas un </a:t>
            </a:r>
            <a:r>
              <a:rPr lang="lv-LV" b="1" dirty="0" smtClean="0"/>
              <a:t>metodes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427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457200"/>
            <a:ext cx="3733800" cy="1252728"/>
          </a:xfrm>
        </p:spPr>
        <p:txBody>
          <a:bodyPr>
            <a:normAutofit/>
          </a:bodyPr>
          <a:lstStyle/>
          <a:p>
            <a:r>
              <a:rPr lang="lv-LV" dirty="0" smtClean="0"/>
              <a:t>Spēlmanis</a:t>
            </a:r>
            <a:br>
              <a:rPr lang="lv-LV" dirty="0" smtClean="0"/>
            </a:br>
            <a:r>
              <a:rPr lang="lv-LV" sz="2200" dirty="0" smtClean="0">
                <a:solidFill>
                  <a:schemeClr val="tx2"/>
                </a:solidFill>
              </a:rPr>
              <a:t>Vācu tautas pasaka</a:t>
            </a:r>
            <a:endParaRPr lang="lv-LV" sz="2200" dirty="0">
              <a:solidFill>
                <a:schemeClr val="tx2"/>
              </a:solidFill>
            </a:endParaRPr>
          </a:p>
        </p:txBody>
      </p:sp>
      <p:pic>
        <p:nvPicPr>
          <p:cNvPr id="3" name="Picture 2" descr="C:\Users\Skolotajs\Documents\Bāne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0386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Skolotajs\Documents\Bāne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9800"/>
            <a:ext cx="4495800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880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07" y="72081"/>
            <a:ext cx="8229600" cy="1252728"/>
          </a:xfrm>
        </p:spPr>
        <p:txBody>
          <a:bodyPr>
            <a:normAutofit/>
          </a:bodyPr>
          <a:lstStyle/>
          <a:p>
            <a:r>
              <a:rPr lang="lv-LV" dirty="0" smtClean="0"/>
              <a:t>Divi lācēni</a:t>
            </a:r>
            <a:br>
              <a:rPr lang="lv-LV" dirty="0" smtClean="0"/>
            </a:br>
            <a:r>
              <a:rPr lang="lv-LV" sz="2200" dirty="0" smtClean="0"/>
              <a:t>Ungāru tautas pasaka</a:t>
            </a:r>
            <a:endParaRPr lang="lv-LV" sz="2200" dirty="0"/>
          </a:p>
        </p:txBody>
      </p:sp>
      <p:pic>
        <p:nvPicPr>
          <p:cNvPr id="3074" name="Picture 2" descr="IMG_31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75802"/>
            <a:ext cx="3479909" cy="2627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G_31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24809"/>
            <a:ext cx="3217807" cy="240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G_30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75802"/>
            <a:ext cx="3527358" cy="2656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MG_30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243386"/>
            <a:ext cx="3298758" cy="2490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502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:\Users\Skolotajs\Documents\iri8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8486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14400" y="5381077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 smtClean="0">
                <a:solidFill>
                  <a:schemeClr val="bg1"/>
                </a:solidFill>
              </a:rPr>
              <a:t>LATVIEŠU TAUTAS</a:t>
            </a:r>
            <a:endParaRPr lang="lv-LV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71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Apgūto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pasaku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izmantošana.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Zināšanu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padziļināšana par Brēmeni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, salīdzināšana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ar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Rīgu – kopīgais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un atšķirīgais.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Cīņa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starp labo un ļauno – uzvar labais un draudzība.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Pieaugušo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iesaistīšana koncertuzvedumā.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Vācu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rotaļu un ungāru deju apgūšana.</a:t>
            </a:r>
          </a:p>
          <a:p>
            <a:endParaRPr lang="lv-LV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Koncertprogrammas </a:t>
            </a:r>
            <a:r>
              <a:rPr lang="lv-LV" dirty="0"/>
              <a:t>veidošana</a:t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429986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657600"/>
          </a:xfrm>
        </p:spPr>
        <p:txBody>
          <a:bodyPr>
            <a:normAutofit/>
          </a:bodyPr>
          <a:lstStyle/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Iegūtas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zināšanas par kopīgo un atšķirīgo Latvijas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, Vācijas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un Ungārijas tautu kultūrā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, tradīcijās, sportā, sadzīvē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Izveidotas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tālākam darbam noderīgas metodisko materiālu mapes.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Apgūtas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vācu un ungāru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pasakas, radīti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to dramatizējumi.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Padziļināti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apgūta tēma par ziemas sporta veidiem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Eiropā, izstrādāta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metodisko materiālu mape.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Rezultāti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69358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0"/>
            <a:ext cx="8229600" cy="1371600"/>
          </a:xfrm>
        </p:spPr>
        <p:txBody>
          <a:bodyPr/>
          <a:lstStyle/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Lai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padziļināti iepazītu Eiropas valstis, pirmsskolas vecuma bērniem mācību gada laikā pietiktu apgūt vienu valsti.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Secinājumi </a:t>
            </a:r>
            <a:r>
              <a:rPr lang="lv-LV" dirty="0"/>
              <a:t>un ieteikumi</a:t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60265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170508"/>
          </a:xfrm>
        </p:spPr>
        <p:txBody>
          <a:bodyPr>
            <a:normAutofit/>
          </a:bodyPr>
          <a:lstStyle/>
          <a:p>
            <a:r>
              <a:rPr lang="lv-LV" sz="5400" dirty="0" smtClean="0"/>
              <a:t>Paldies par uzmanību!</a:t>
            </a:r>
            <a:endParaRPr lang="lv-LV" sz="5400" dirty="0"/>
          </a:p>
        </p:txBody>
      </p:sp>
    </p:spTree>
    <p:extLst>
      <p:ext uri="{BB962C8B-B14F-4D97-AF65-F5344CB8AC3E}">
        <p14:creationId xmlns:p14="http://schemas.microsoft.com/office/powerpoint/2010/main" val="129514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9800"/>
            <a:ext cx="7408333" cy="3450696"/>
          </a:xfrm>
        </p:spPr>
        <p:txBody>
          <a:bodyPr/>
          <a:lstStyle/>
          <a:p>
            <a:pPr marL="0" indent="0">
              <a:buNone/>
            </a:pPr>
            <a:endParaRPr lang="lv-LV" dirty="0"/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Sadarbība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ar bērnu vecākiem un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vecvecākiem.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Sadarbība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ar visu iestādes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personālu.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Informatīvi - ilustratīvo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centru veidošana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grupās.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Izstāde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„Mēs Vācijā un Ungārijā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”.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endParaRPr lang="lv-LV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Materiālu </a:t>
            </a:r>
            <a:r>
              <a:rPr lang="lv-LV" dirty="0"/>
              <a:t>vākšana un apkopošana</a:t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624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>
            <a:normAutofit/>
          </a:bodyPr>
          <a:lstStyle/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Atklātā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nodarbība katra vecuma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grupā.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Izstrādāti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izvērsti konspekti visa vecuma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grupām.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Nodarbību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gaita attēlota 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fotogrāfijās.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Bērni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iepazinuši ziemas sporta veidus Latvijā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, Vācijā, Ungārijā – kopīgo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un atšķirīgo.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Bērni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apguvuši ziemas sporta inventāru.</a:t>
            </a: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Bērnu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radošo darbu izstāde „Baltā Eiropa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”.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Izveidota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metodisko materiālu mape „Baltā Eiropa” </a:t>
            </a:r>
          </a:p>
          <a:p>
            <a:pPr algn="just"/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porta </a:t>
            </a:r>
            <a:r>
              <a:rPr lang="lv-LV" dirty="0">
                <a:solidFill>
                  <a:schemeClr val="tx2">
                    <a:lumMod val="50000"/>
                  </a:schemeClr>
                </a:solidFill>
              </a:rPr>
              <a:t>nodarbību metodisko materiālu mape „Jautrie ziemas sporta veidi</a:t>
            </a:r>
            <a:r>
              <a:rPr lang="lv-LV" dirty="0" smtClean="0">
                <a:solidFill>
                  <a:schemeClr val="tx2">
                    <a:lumMod val="50000"/>
                  </a:schemeClr>
                </a:solidFill>
              </a:rPr>
              <a:t>”.</a:t>
            </a:r>
            <a:endParaRPr lang="lv-LV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/>
            </a:r>
            <a:br>
              <a:rPr lang="lv-LV" dirty="0" smtClean="0"/>
            </a:br>
            <a:r>
              <a:rPr lang="lv-LV" dirty="0" smtClean="0"/>
              <a:t>            Tēma </a:t>
            </a:r>
            <a:r>
              <a:rPr lang="lv-LV" dirty="0"/>
              <a:t>„Baltā Eiropa</a:t>
            </a:r>
            <a:r>
              <a:rPr lang="lv-LV" dirty="0" smtClean="0"/>
              <a:t>”                   </a:t>
            </a:r>
            <a:r>
              <a:rPr lang="lv-LV" sz="2700" dirty="0" smtClean="0"/>
              <a:t> 1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9685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                 Baltā Eiropa                    </a:t>
            </a:r>
            <a:r>
              <a:rPr lang="lv-LV" sz="2400" dirty="0" smtClean="0"/>
              <a:t>2</a:t>
            </a:r>
            <a:endParaRPr lang="lv-LV" sz="2400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" y="1697277"/>
            <a:ext cx="4789727" cy="3463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98521"/>
            <a:ext cx="4814253" cy="3424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85800" y="5553467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>
                <a:solidFill>
                  <a:schemeClr val="tx2">
                    <a:lumMod val="75000"/>
                  </a:schemeClr>
                </a:solidFill>
              </a:rPr>
              <a:t>Alpu kalni Vācija</a:t>
            </a:r>
            <a:endParaRPr lang="lv-LV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6485" y="2412712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smtClean="0">
                <a:solidFill>
                  <a:schemeClr val="tx2">
                    <a:lumMod val="75000"/>
                  </a:schemeClr>
                </a:solidFill>
              </a:rPr>
              <a:t>Gaiziņkalns Latvija</a:t>
            </a:r>
            <a:endParaRPr lang="lv-LV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181600" y="2273155"/>
            <a:ext cx="3733800" cy="863888"/>
          </a:xfrm>
          <a:prstGeom prst="wedgeEllipseCallout">
            <a:avLst>
              <a:gd name="adj1" fmla="val -23852"/>
              <a:gd name="adj2" fmla="val 827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Oval Callout 7"/>
          <p:cNvSpPr/>
          <p:nvPr/>
        </p:nvSpPr>
        <p:spPr>
          <a:xfrm>
            <a:off x="228600" y="5482068"/>
            <a:ext cx="3733800" cy="727575"/>
          </a:xfrm>
          <a:prstGeom prst="wedgeEllipseCallout">
            <a:avLst>
              <a:gd name="adj1" fmla="val 20430"/>
              <a:gd name="adj2" fmla="val -12205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7060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                 Baltā Eiropa                     </a:t>
            </a:r>
            <a:r>
              <a:rPr lang="lv-LV" sz="2400" dirty="0" smtClean="0"/>
              <a:t>3</a:t>
            </a:r>
            <a:endParaRPr lang="lv-LV" sz="24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41065"/>
            <a:ext cx="5270500" cy="3416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5273675" cy="34147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49875" y="2302660"/>
            <a:ext cx="312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 smtClean="0">
                <a:solidFill>
                  <a:schemeClr val="bg1"/>
                </a:solidFill>
              </a:rPr>
              <a:t> </a:t>
            </a:r>
            <a:r>
              <a:rPr lang="lv-LV" sz="2800" i="1" dirty="0" smtClean="0">
                <a:solidFill>
                  <a:schemeClr val="tx2">
                    <a:lumMod val="75000"/>
                  </a:schemeClr>
                </a:solidFill>
              </a:rPr>
              <a:t>Vinterbergas trase Vācija</a:t>
            </a:r>
            <a:endParaRPr lang="lv-LV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181600" y="2057400"/>
            <a:ext cx="3733800" cy="1219200"/>
          </a:xfrm>
          <a:prstGeom prst="wedgeEllipseCallout">
            <a:avLst>
              <a:gd name="adj1" fmla="val -29555"/>
              <a:gd name="adj2" fmla="val 717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Oval Callout 6"/>
          <p:cNvSpPr/>
          <p:nvPr/>
        </p:nvSpPr>
        <p:spPr>
          <a:xfrm>
            <a:off x="215030" y="4882310"/>
            <a:ext cx="3321485" cy="1066800"/>
          </a:xfrm>
          <a:prstGeom prst="wedgeEllipseCallout">
            <a:avLst>
              <a:gd name="adj1" fmla="val -24859"/>
              <a:gd name="adj2" fmla="val -973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Rectangle 7"/>
          <p:cNvSpPr/>
          <p:nvPr/>
        </p:nvSpPr>
        <p:spPr>
          <a:xfrm>
            <a:off x="412315" y="4878135"/>
            <a:ext cx="312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 smtClean="0">
                <a:solidFill>
                  <a:schemeClr val="bg1"/>
                </a:solidFill>
              </a:rPr>
              <a:t> </a:t>
            </a:r>
            <a:r>
              <a:rPr lang="lv-LV" sz="2800" i="1" dirty="0" smtClean="0">
                <a:solidFill>
                  <a:schemeClr val="tx2">
                    <a:lumMod val="75000"/>
                  </a:schemeClr>
                </a:solidFill>
              </a:rPr>
              <a:t>Siguldas trase Latvija</a:t>
            </a:r>
            <a:endParaRPr lang="lv-LV" sz="2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7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033272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  Atklātā nodarbība      </a:t>
            </a:r>
            <a:r>
              <a:rPr lang="lv-LV" sz="2700" dirty="0" smtClean="0"/>
              <a:t>1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lv-LV" sz="2700" dirty="0" smtClean="0"/>
              <a:t>Sagatavošanas grupa.                    Ceļojums uz Vāciju                    </a:t>
            </a:r>
            <a:endParaRPr lang="lv-LV" sz="2700" dirty="0"/>
          </a:p>
        </p:txBody>
      </p:sp>
      <p:pic>
        <p:nvPicPr>
          <p:cNvPr id="2050" name="Picture 2" descr="E:\DSC032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3219" r="25518" b="-1610"/>
          <a:stretch/>
        </p:blipFill>
        <p:spPr bwMode="auto">
          <a:xfrm>
            <a:off x="228600" y="1351540"/>
            <a:ext cx="4219903" cy="55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SC03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1540"/>
            <a:ext cx="3309477" cy="24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SC03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959" y="4200677"/>
            <a:ext cx="3309477" cy="24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7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41" y="274631"/>
            <a:ext cx="8644759" cy="880872"/>
          </a:xfrm>
        </p:spPr>
        <p:txBody>
          <a:bodyPr>
            <a:normAutofit/>
          </a:bodyPr>
          <a:lstStyle/>
          <a:p>
            <a:r>
              <a:rPr lang="lv-LV" dirty="0" smtClean="0"/>
              <a:t>    Atklātā nodarbība             </a:t>
            </a:r>
            <a:r>
              <a:rPr lang="lv-LV" sz="2400" dirty="0" smtClean="0"/>
              <a:t>2 </a:t>
            </a:r>
            <a:endParaRPr lang="lv-LV" sz="2400" dirty="0"/>
          </a:p>
        </p:txBody>
      </p:sp>
      <p:pic>
        <p:nvPicPr>
          <p:cNvPr id="3074" name="Picture 2" descr="E:\DSC03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03141"/>
            <a:ext cx="3279228" cy="24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SC03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28" y="4112172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SC03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6" t="5976" r="27586"/>
          <a:stretch/>
        </p:blipFill>
        <p:spPr bwMode="auto">
          <a:xfrm>
            <a:off x="533400" y="1155503"/>
            <a:ext cx="3989989" cy="54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3834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Spring</Template>
  <TotalTime>1139</TotalTime>
  <Words>614</Words>
  <Application>Microsoft Office PowerPoint</Application>
  <PresentationFormat>On-screen Show (4:3)</PresentationFormat>
  <Paragraphs>110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Waveform</vt:lpstr>
      <vt:lpstr>Ķekavas novada pašvaldība Pirmsskolas izglītības iestāde «Zvaigznīte»</vt:lpstr>
      <vt:lpstr> Darba mērķi un uzdevumi </vt:lpstr>
      <vt:lpstr> Darba formas un metodes</vt:lpstr>
      <vt:lpstr> Materiālu vākšana un apkopošana </vt:lpstr>
      <vt:lpstr>             Tēma „Baltā Eiropa”                    1 </vt:lpstr>
      <vt:lpstr>                 Baltā Eiropa                    2</vt:lpstr>
      <vt:lpstr>                 Baltā Eiropa                     3</vt:lpstr>
      <vt:lpstr>  Atklātā nodarbība      1 Sagatavošanas grupa.                    Ceļojums uz Vāciju                    </vt:lpstr>
      <vt:lpstr>    Atklātā nodarbība             2 </vt:lpstr>
      <vt:lpstr>           Baltā Eiropa                  4</vt:lpstr>
      <vt:lpstr>            Baltā Eiropa                     5</vt:lpstr>
      <vt:lpstr>Baltā Eiropa  6</vt:lpstr>
      <vt:lpstr>            Baltā Eiropa               7</vt:lpstr>
      <vt:lpstr>  Tēma „Vācijas un Ungārijas garšas”   1 </vt:lpstr>
      <vt:lpstr>    Vācijas un Ungārijas garšas   2</vt:lpstr>
      <vt:lpstr>    Vācijas un Ungārijas garšas   3</vt:lpstr>
      <vt:lpstr>Vācijas un Ungārijas garšas   4  Meteņdienas pankūkas </vt:lpstr>
      <vt:lpstr> Pasākumu scenāriju veidošana un iestudēšana </vt:lpstr>
      <vt:lpstr>PowerPoint Presentation</vt:lpstr>
      <vt:lpstr>Meteņi</vt:lpstr>
      <vt:lpstr>Meteņi</vt:lpstr>
      <vt:lpstr>Lieldienas</vt:lpstr>
      <vt:lpstr> Pasaku dramatizējumu veidošana un iestudēšana </vt:lpstr>
      <vt:lpstr>Brēmenes muzikanti Brāļu Grimmu pasaka</vt:lpstr>
      <vt:lpstr>Sarkangalvīte un vilks Brāļu Grimmu pasaka </vt:lpstr>
      <vt:lpstr>Sniegbaltīte un septiņi rūķīši Brāļu Grimmu pasaka </vt:lpstr>
      <vt:lpstr>Meža māja Brāļu Grimmu pasaka</vt:lpstr>
      <vt:lpstr>Septiņi kazlēni un vilks  Brāļu Grimmu pasaka</vt:lpstr>
      <vt:lpstr>Paceplītis un lācis Vācu tautas pasaka</vt:lpstr>
      <vt:lpstr>Spēlmanis Vācu tautas pasaka</vt:lpstr>
      <vt:lpstr>Divi lācēni Ungāru tautas pasaka</vt:lpstr>
      <vt:lpstr>PowerPoint Presentation</vt:lpstr>
      <vt:lpstr> Koncertprogrammas veidošana </vt:lpstr>
      <vt:lpstr> Rezultāti </vt:lpstr>
      <vt:lpstr> Secinājumi un ieteikumi </vt:lpstr>
      <vt:lpstr>Paldies par uzmanību!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Ķekavas novada pašvaldība Pirmsskolas izglītības iestāde «Zvaigznīte»</dc:title>
  <dc:creator>Ģimene</dc:creator>
  <cp:lastModifiedBy>Skolotajs</cp:lastModifiedBy>
  <cp:revision>80</cp:revision>
  <cp:lastPrinted>2015-04-24T08:03:45Z</cp:lastPrinted>
  <dcterms:created xsi:type="dcterms:W3CDTF">2006-08-16T00:00:00Z</dcterms:created>
  <dcterms:modified xsi:type="dcterms:W3CDTF">2015-05-07T08:06:21Z</dcterms:modified>
</cp:coreProperties>
</file>